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8" r:id="rId5"/>
    <p:sldId id="329" r:id="rId6"/>
    <p:sldId id="324" r:id="rId7"/>
    <p:sldId id="334" r:id="rId8"/>
    <p:sldId id="336" r:id="rId9"/>
    <p:sldId id="340" r:id="rId10"/>
    <p:sldId id="331" r:id="rId11"/>
    <p:sldId id="341" r:id="rId12"/>
    <p:sldId id="342" r:id="rId13"/>
    <p:sldId id="332" r:id="rId14"/>
    <p:sldId id="286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7F5"/>
    <a:srgbClr val="D0D2BF"/>
    <a:srgbClr val="0ED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1318921"/>
            <a:ext cx="10196945" cy="1900093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373436"/>
            <a:ext cx="10196945" cy="762144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68080" y="1199399"/>
            <a:ext cx="8055841" cy="4459202"/>
            <a:chOff x="1670050" y="1812925"/>
            <a:chExt cx="5678488" cy="3143250"/>
          </a:xfrm>
        </p:grpSpPr>
        <p:sp>
          <p:nvSpPr>
            <p:cNvPr id="14" name="任意多边形 9"/>
            <p:cNvSpPr/>
            <p:nvPr/>
          </p:nvSpPr>
          <p:spPr bwMode="auto">
            <a:xfrm>
              <a:off x="1706563" y="4194175"/>
              <a:ext cx="720725" cy="750888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 10"/>
            <p:cNvSpPr/>
            <p:nvPr/>
          </p:nvSpPr>
          <p:spPr bwMode="auto">
            <a:xfrm>
              <a:off x="1670050" y="1901825"/>
              <a:ext cx="5397500" cy="2908300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任意多边形 11"/>
            <p:cNvSpPr/>
            <p:nvPr/>
          </p:nvSpPr>
          <p:spPr bwMode="auto">
            <a:xfrm>
              <a:off x="2146300" y="1812925"/>
              <a:ext cx="5202238" cy="2806700"/>
            </a:xfrm>
            <a:custGeom>
              <a:avLst/>
              <a:gdLst>
                <a:gd name="T0" fmla="*/ 0 w 5202646"/>
                <a:gd name="T1" fmla="*/ 622178 h 2806338"/>
                <a:gd name="T2" fmla="*/ 5201422 w 5202646"/>
                <a:gd name="T3" fmla="*/ 0 h 2806338"/>
                <a:gd name="T4" fmla="*/ 4101134 w 5202646"/>
                <a:gd name="T5" fmla="*/ 2693079 h 2806338"/>
                <a:gd name="T6" fmla="*/ 368213 w 5202646"/>
                <a:gd name="T7" fmla="*/ 2807424 h 2806338"/>
                <a:gd name="T8" fmla="*/ 0 w 5202646"/>
                <a:gd name="T9" fmla="*/ 622178 h 2806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2"/>
            <p:cNvSpPr/>
            <p:nvPr/>
          </p:nvSpPr>
          <p:spPr bwMode="auto">
            <a:xfrm>
              <a:off x="6873875" y="4010025"/>
              <a:ext cx="442913" cy="558800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任意多边形 13"/>
            <p:cNvSpPr/>
            <p:nvPr/>
          </p:nvSpPr>
          <p:spPr bwMode="auto">
            <a:xfrm>
              <a:off x="6153150" y="4670425"/>
              <a:ext cx="809625" cy="285750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42400" y="2688031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642400" y="3267306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514" y="2462281"/>
            <a:ext cx="5479998" cy="800389"/>
          </a:xfr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01" y="3514673"/>
            <a:ext cx="5479998" cy="760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507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898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507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898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620000">
            <a:off x="3077401" y="1810667"/>
            <a:ext cx="5940624" cy="1346606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3D3-CF9D-4615-8F0E-2797DCC3CC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D3D3-A6B4-4DCE-A49E-6372A084DAFB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-30866" y="2579832"/>
            <a:ext cx="4501265" cy="3173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3430120">
            <a:off x="5431325" y="-1763862"/>
            <a:ext cx="395355" cy="6976862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048750" y="2362202"/>
            <a:ext cx="3143250" cy="2208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rot="3430120" flipH="1" flipV="1">
            <a:off x="8608333" y="2131412"/>
            <a:ext cx="288000" cy="5400000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 hasCustomPrompt="1"/>
          </p:nvPr>
        </p:nvSpPr>
        <p:spPr>
          <a:xfrm rot="19620000">
            <a:off x="5759240" y="3953419"/>
            <a:ext cx="3686562" cy="130075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6440" y="365125"/>
            <a:ext cx="173736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4582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EC1-6C0E-4708-992B-753B8D8202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7A9-CA8D-4ADE-8D70-425D8DAAC4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¤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6.png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9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" Type="http://schemas.openxmlformats.org/officeDocument/2006/relationships/image" Target="../media/image10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水精灵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——湿敏传感器的基础应用</a:t>
            </a:r>
            <a:endParaRPr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1760" y="1608455"/>
            <a:ext cx="4221480" cy="51161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元器件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400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USB水泵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可以将水从容器中抽出并输入指定容器中。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1）将电源模块+按键开关+USB控制模块+水泵。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2）将水泵放置于水中，并将水管接通向一个蓄水装置中。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3）将电源模块接好电池，并确定电源模块上的开关处于闭合状态。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4）按下按键，观察要水泵的变化。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拓展延伸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62040" y="5386705"/>
            <a:ext cx="45421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湿敏传感器是什么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一个理想的湿敏传感器应具备的性能？      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750" y="1722755"/>
            <a:ext cx="547814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盆栽植物浇水常识你知道哪些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植物什么时候浇水最好？     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植物怎么浇水才是正确的,多久浇水一次 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66750" y="3613150"/>
            <a:ext cx="5266690" cy="3046730"/>
            <a:chOff x="1050" y="5690"/>
            <a:chExt cx="8294" cy="4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" y="5690"/>
              <a:ext cx="8294" cy="479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214" y="5745"/>
              <a:ext cx="1732" cy="918"/>
            </a:xfrm>
            <a:prstGeom prst="rect">
              <a:avLst/>
            </a:prstGeom>
            <a:solidFill>
              <a:srgbClr val="DE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65" y="1072515"/>
            <a:ext cx="6859270" cy="37903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总结交流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516380"/>
            <a:ext cx="109601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、思考自动浇花系统设计有什么需要改进的地方？除了浇花，你还能想到什么地方可以应用到这套系统？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2、开展小组头脑风暴会议，看看你们能否利用湿敏传感器做出更有新意的控制系统呢？你的身边哪里有了湿敏传感器控制会更好？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3、同学们可以利用3D打印机进行结构和外壳打印，或者利用激光雕刻机雕刻出模型零件，再用颜料上色，使我们的作品更加美观。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716020" y="1605280"/>
            <a:ext cx="499110" cy="3975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394200" y="1519555"/>
            <a:ext cx="4116705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活动项目背景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716020" y="2520950"/>
            <a:ext cx="499110" cy="39814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394200" y="2436495"/>
            <a:ext cx="4116705" cy="56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活动项目介绍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3716020" y="3448685"/>
            <a:ext cx="499110" cy="39878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4394200" y="3362960"/>
            <a:ext cx="4116705" cy="570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动手实验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3716020" y="4385945"/>
            <a:ext cx="499110" cy="39814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4394200" y="4301490"/>
            <a:ext cx="4116705" cy="56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拓展延伸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3716020" y="5302885"/>
            <a:ext cx="499110" cy="3975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4394200" y="5217160"/>
            <a:ext cx="4116705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总结交流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4584700" y="391149"/>
            <a:ext cx="3022600" cy="8125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360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1745" y="1905"/>
            <a:ext cx="4587875" cy="68535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活动项目背景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265" y="1610995"/>
            <a:ext cx="64662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植物不仅能净化空气缓解疲劳，而且可以装点房间，人们常常种植一些植物在家中，但是由于工作的繁忙，常常忘记给植物浇水，或者一次浇灌过量的水，使植物枯败甚至死亡。因此，我们利用湿敏模块随时监测土壤湿度，在水分不足的时候，开启水泵给植物浇水，在湿度足够后停止浇水。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露珠"/>
          <p:cNvPicPr>
            <a:picLocks noChangeAspect="1"/>
          </p:cNvPicPr>
          <p:nvPr/>
        </p:nvPicPr>
        <p:blipFill>
          <a:blip r:embed="rId3"/>
          <a:srcRect b="11270"/>
          <a:stretch>
            <a:fillRect/>
          </a:stretch>
        </p:blipFill>
        <p:spPr>
          <a:xfrm flipH="1">
            <a:off x="-5715" y="4102735"/>
            <a:ext cx="4697095" cy="27546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55" y="295275"/>
            <a:ext cx="6266815" cy="62668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900" y="1390650"/>
            <a:ext cx="50952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基础项目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任务名称：简易浇花提醒系统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具体要求：利用湿敏传感器，根据不同植物的适宜湿度范围设定湿敏模块，在土壤湿度低于植物的适宜范围后，使LED灯亮，直到土壤湿度 到达植物的适宜范围后LED灯灭。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元器件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4003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湿敏传感器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能够感知湿度的开关，当湿度达到或高于指定的湿度（可以通过电位器来设定湿度），开关处于闭合状态：否则，开关断开。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1）将电源模块+湿敏传感器+LED灯拼好。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3）调节湿敏传感器的电位器，直到LED灯亮与暗的临界点。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4）对着湿敏传感器哈口气，LED灯亮；过段时间，LED灯慢慢的变暗。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5" y="2846070"/>
            <a:ext cx="3438525" cy="3336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9840" y="2841625"/>
            <a:ext cx="3990975" cy="34004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元器件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4003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“非”门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可以实现逻辑运算中的“非”运算，反转输入的信号，即输入为高电平，输出为低电平，反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之亦然。（注：“非”门模块默认的输出为高电平。）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1）按照电源+按钮开关+非模块+LED灯的顺序拼好。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3）打开电源，在没有按下按钮的状态下LED等就亮了，这就是输入为低电平，输出为高电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4）按下按钮，观察LED灯的状态。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元器件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4003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鳄鱼夹线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能够延长传感器节点，在此处用于延长湿敏传感器，可将鳄鱼线夹的一端夹在湿敏传感器的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感应片区，另一端深入被测土壤中。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1041" b="7974"/>
          <a:stretch>
            <a:fillRect/>
          </a:stretch>
        </p:blipFill>
        <p:spPr>
          <a:xfrm>
            <a:off x="723900" y="2886710"/>
            <a:ext cx="3908425" cy="3165475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6703060" y="3411220"/>
            <a:ext cx="4309745" cy="2640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295515" y="4224020"/>
            <a:ext cx="31248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如果长时间未给植物浇水，一次性浇很多水，对植物会造成什么样的影响？</a:t>
            </a:r>
            <a:endParaRPr lang="zh-CN" altLang="en-US" sz="20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27970" cy="2076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进阶项目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水精灵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自动浇花系统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具体要求：当土壤湿度低于植物生长适宜湿度时，自动进行浇水，土壤湿度达到植物生长适宜适度时，停止浇水。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52924"/>
          <a:stretch>
            <a:fillRect/>
          </a:stretch>
        </p:blipFill>
        <p:spPr>
          <a:xfrm>
            <a:off x="1602740" y="3454400"/>
            <a:ext cx="4304665" cy="2371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45727"/>
          <a:stretch>
            <a:fillRect/>
          </a:stretch>
        </p:blipFill>
        <p:spPr>
          <a:xfrm>
            <a:off x="6179820" y="3454400"/>
            <a:ext cx="4304665" cy="27343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元器件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44003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USB控制模块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能够将各种传感器、控制元件输入的指令输出到USB执行器中，达到控制USB执行器的目的。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1）将电源模块+钮子开关+USB模块+USB灯顺序拼好。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3）拨动开关，观察灯的变化。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2271395"/>
            <a:ext cx="3636010" cy="4395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7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3"/>
  <p:tag name="KSO_WM_UNIT_ID" val="custom160471_10*l_i*1_3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3_1"/>
  <p:tag name="KSO_WM_UNIT_ID" val="custom160471_10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4"/>
  <p:tag name="KSO_WM_UNIT_ID" val="custom160471_10*l_i*1_4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4_1"/>
  <p:tag name="KSO_WM_UNIT_ID" val="custom160471_10*l_h_f*1_4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5"/>
  <p:tag name="KSO_WM_UNIT_ID" val="custom160471_10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5_1"/>
  <p:tag name="KSO_WM_UNIT_ID" val="custom160471_10*l_h_f*1_5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0*a*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PRESET_TEXT" val="CONTENTS"/>
</p:tagLst>
</file>

<file path=ppt/tags/tag17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7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b"/>
  <p:tag name="KSO_WM_UNIT_INDEX" val="1"/>
  <p:tag name="KSO_WM_UNIT_ID" val="custom160471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4"/>
  <p:tag name="KSO_WM_UNIT_PRESET_TEXT_LEN" val="57"/>
</p:tagLst>
</file>

<file path=ppt/tags/tag5.xml><?xml version="1.0" encoding="utf-8"?>
<p:tagLst xmlns:p="http://schemas.openxmlformats.org/presentationml/2006/main">
  <p:tag name="KSO_WM_TEMPLATE_THUMBS_INDEX" val="1、9、12、16、19、25、28、29、30"/>
  <p:tag name="KSO_WM_TEMPLATE_CATEGORY" val="custom"/>
  <p:tag name="KSO_WM_TEMPLATE_INDEX" val="160471"/>
  <p:tag name="KSO_WM_SLIDE_ID" val="custom1604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1"/>
  <p:tag name="KSO_WM_UNIT_ID" val="custom160471_10*l_i*1_1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1_1"/>
  <p:tag name="KSO_WM_UNIT_ID" val="custom160471_10*l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2"/>
  <p:tag name="KSO_WM_UNIT_ID" val="custom160471_10*l_i*1_2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2_1"/>
  <p:tag name="KSO_WM_UNIT_ID" val="custom160471_10*l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WPS 演示</Application>
  <PresentationFormat>宽屏</PresentationFormat>
  <Paragraphs>111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全真細隸書</vt:lpstr>
      <vt:lpstr>A000120140530A99PPBG</vt:lpstr>
      <vt:lpstr>简易发报机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qyd</dc:creator>
  <cp:lastModifiedBy>qyd</cp:lastModifiedBy>
  <cp:revision>14</cp:revision>
  <dcterms:created xsi:type="dcterms:W3CDTF">2017-08-01T11:37:00Z</dcterms:created>
  <dcterms:modified xsi:type="dcterms:W3CDTF">2017-08-04T02:19:07Z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