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299" r:id="rId4"/>
    <p:sldId id="286" r:id="rId5"/>
    <p:sldId id="288" r:id="rId6"/>
    <p:sldId id="287" r:id="rId7"/>
    <p:sldId id="289" r:id="rId8"/>
    <p:sldId id="290" r:id="rId9"/>
    <p:sldId id="295" r:id="rId10"/>
    <p:sldId id="297" r:id="rId11"/>
    <p:sldId id="29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2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6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1318921"/>
            <a:ext cx="10196945" cy="1900093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373436"/>
            <a:ext cx="10196945" cy="762144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68080" y="1199399"/>
            <a:ext cx="8055841" cy="4459202"/>
            <a:chOff x="1670050" y="1812925"/>
            <a:chExt cx="5678488" cy="3143250"/>
          </a:xfrm>
        </p:grpSpPr>
        <p:sp>
          <p:nvSpPr>
            <p:cNvPr id="14" name="任意多边形 9"/>
            <p:cNvSpPr/>
            <p:nvPr/>
          </p:nvSpPr>
          <p:spPr bwMode="auto">
            <a:xfrm>
              <a:off x="1706563" y="4194175"/>
              <a:ext cx="720725" cy="750888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 10"/>
            <p:cNvSpPr/>
            <p:nvPr/>
          </p:nvSpPr>
          <p:spPr bwMode="auto">
            <a:xfrm>
              <a:off x="1670050" y="1901825"/>
              <a:ext cx="5397500" cy="2908300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任意多边形 11"/>
            <p:cNvSpPr/>
            <p:nvPr/>
          </p:nvSpPr>
          <p:spPr bwMode="auto">
            <a:xfrm>
              <a:off x="2146300" y="1812925"/>
              <a:ext cx="5202238" cy="2806700"/>
            </a:xfrm>
            <a:custGeom>
              <a:avLst/>
              <a:gdLst>
                <a:gd name="T0" fmla="*/ 0 w 5202646"/>
                <a:gd name="T1" fmla="*/ 622178 h 2806338"/>
                <a:gd name="T2" fmla="*/ 5201422 w 5202646"/>
                <a:gd name="T3" fmla="*/ 0 h 2806338"/>
                <a:gd name="T4" fmla="*/ 4101134 w 5202646"/>
                <a:gd name="T5" fmla="*/ 2693079 h 2806338"/>
                <a:gd name="T6" fmla="*/ 368213 w 5202646"/>
                <a:gd name="T7" fmla="*/ 2807424 h 2806338"/>
                <a:gd name="T8" fmla="*/ 0 w 5202646"/>
                <a:gd name="T9" fmla="*/ 622178 h 2806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2"/>
            <p:cNvSpPr/>
            <p:nvPr/>
          </p:nvSpPr>
          <p:spPr bwMode="auto">
            <a:xfrm>
              <a:off x="6873875" y="4010025"/>
              <a:ext cx="442913" cy="558800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任意多边形 13"/>
            <p:cNvSpPr/>
            <p:nvPr/>
          </p:nvSpPr>
          <p:spPr bwMode="auto">
            <a:xfrm>
              <a:off x="6153150" y="4670425"/>
              <a:ext cx="809625" cy="285750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42400" y="2688031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642400" y="3267306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514" y="2462281"/>
            <a:ext cx="5479998" cy="800389"/>
          </a:xfr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01" y="3514673"/>
            <a:ext cx="5479998" cy="760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507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898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507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898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620000">
            <a:off x="3077401" y="1810667"/>
            <a:ext cx="5940624" cy="1346606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3D3-CF9D-4615-8F0E-2797DCC3CC0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D3D3-A6B4-4DCE-A49E-6372A084DAF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-30866" y="2579832"/>
            <a:ext cx="4501265" cy="3173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3430120">
            <a:off x="5431325" y="-1763862"/>
            <a:ext cx="395355" cy="6976862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048750" y="2362202"/>
            <a:ext cx="3143250" cy="2208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rot="3430120" flipH="1" flipV="1">
            <a:off x="8608333" y="2131412"/>
            <a:ext cx="288000" cy="5400000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 hasCustomPrompt="1"/>
          </p:nvPr>
        </p:nvSpPr>
        <p:spPr>
          <a:xfrm rot="19620000">
            <a:off x="5759240" y="3953419"/>
            <a:ext cx="3686562" cy="130075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6440" y="365125"/>
            <a:ext cx="173736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4582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EC1-6C0E-4708-992B-753B8D8202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¤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门窗监控器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——USB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控制模块的应用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体会交流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040" y="1458595"/>
            <a:ext cx="105486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展示你们小组所设计和模型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说明设计理由，测试效果，看看效果如何，是否遇到了什么问题，你是怎么解决的？你有什么新颖的设计吗？各小组间互相评价。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课后思考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040" y="1814195"/>
            <a:ext cx="10548620" cy="8713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如何根据家中情况进行布防与撤防，比如若是常有人时关闭监控器，长期外出时可以可打开监控器，或者能不能用遥控器来控制？同学们可以发挥自己的丰富的想象力，做出自己心中的模型。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C3019DD2-489D-4C02-8D05-FE7539AD3F63}"/>
              </a:ext>
            </a:extLst>
          </p:cNvPr>
          <p:cNvSpPr/>
          <p:nvPr/>
        </p:nvSpPr>
        <p:spPr>
          <a:xfrm>
            <a:off x="2038383" y="3258977"/>
            <a:ext cx="1889924" cy="1707028"/>
          </a:xfrm>
          <a:prstGeom prst="triangl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C40E257-97E2-4F59-83C5-DAE78422B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640" y="3114184"/>
            <a:ext cx="3787468" cy="19966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zh-CN" altLang="en-US" sz="3600" i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ECBCF9-E620-4AFF-8944-AC5FCBB8C64E}"/>
              </a:ext>
            </a:extLst>
          </p:cNvPr>
          <p:cNvSpPr/>
          <p:nvPr/>
        </p:nvSpPr>
        <p:spPr>
          <a:xfrm>
            <a:off x="739093" y="443411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忆一忆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2D276B-784B-465F-A556-977B4A56CDD3}"/>
              </a:ext>
            </a:extLst>
          </p:cNvPr>
          <p:cNvSpPr/>
          <p:nvPr/>
        </p:nvSpPr>
        <p:spPr>
          <a:xfrm>
            <a:off x="5811957" y="2440862"/>
            <a:ext cx="5964408" cy="13849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回顾课本当中对于磁场概念的定义</a:t>
            </a:r>
            <a:endParaRPr lang="en-US" altLang="zh-CN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endParaRPr lang="en-US" altLang="zh-CN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磁感线是什么？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045DCE-8B89-4EF2-BEB1-6E2D38A1321B}"/>
              </a:ext>
            </a:extLst>
          </p:cNvPr>
          <p:cNvGrpSpPr/>
          <p:nvPr/>
        </p:nvGrpSpPr>
        <p:grpSpPr>
          <a:xfrm>
            <a:off x="242629" y="635131"/>
            <a:ext cx="545729" cy="539889"/>
            <a:chOff x="8313532" y="3238425"/>
            <a:chExt cx="581392" cy="458484"/>
          </a:xfrm>
        </p:grpSpPr>
        <p:sp>
          <p:nvSpPr>
            <p:cNvPr id="8" name="Oval 150">
              <a:extLst>
                <a:ext uri="{FF2B5EF4-FFF2-40B4-BE49-F238E27FC236}">
                  <a16:creationId xmlns:a16="http://schemas.microsoft.com/office/drawing/2014/main" id="{9DFC8EB8-A526-4912-A6F9-A0BDDFB2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06778101-3654-4846-8A2C-62C9C009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488" y="3411047"/>
              <a:ext cx="197480" cy="120145"/>
            </a:xfrm>
            <a:custGeom>
              <a:avLst/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52">
              <a:extLst>
                <a:ext uri="{FF2B5EF4-FFF2-40B4-BE49-F238E27FC236}">
                  <a16:creationId xmlns:a16="http://schemas.microsoft.com/office/drawing/2014/main" id="{6436C46B-D06C-4C14-9B16-BE77F4055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avLst/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36D4FA80-22C3-475D-BBD9-45E5349AD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avLst/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54">
              <a:extLst>
                <a:ext uri="{FF2B5EF4-FFF2-40B4-BE49-F238E27FC236}">
                  <a16:creationId xmlns:a16="http://schemas.microsoft.com/office/drawing/2014/main" id="{2C6ED98F-D76B-4188-BD4D-1489667C0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avLst/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B6D60992-EA6D-44C2-AEDC-DC069C6CE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avLst/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56">
              <a:extLst>
                <a:ext uri="{FF2B5EF4-FFF2-40B4-BE49-F238E27FC236}">
                  <a16:creationId xmlns:a16="http://schemas.microsoft.com/office/drawing/2014/main" id="{C36AC067-D698-4FBA-A549-C98BC73FF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avLst/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36F928F2-8C38-4F36-A16A-BEA7D4F1B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avLst/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8">
              <a:extLst>
                <a:ext uri="{FF2B5EF4-FFF2-40B4-BE49-F238E27FC236}">
                  <a16:creationId xmlns:a16="http://schemas.microsoft.com/office/drawing/2014/main" id="{63DA5704-CD42-4852-87E8-A7EF2F9C2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avLst/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30040EA2-724D-4202-9734-7BC9BBECD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avLst/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1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7FB65F70-AEAB-4B28-A303-93C9FB3DD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29" y="2330297"/>
            <a:ext cx="4770533" cy="2225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38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zh-CN" altLang="en-US" sz="3600" i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ECBCF9-E620-4AFF-8944-AC5FCBB8C64E}"/>
              </a:ext>
            </a:extLst>
          </p:cNvPr>
          <p:cNvSpPr/>
          <p:nvPr/>
        </p:nvSpPr>
        <p:spPr>
          <a:xfrm>
            <a:off x="741042" y="37673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实验背景</a:t>
            </a:r>
            <a:endParaRPr lang="zh-CN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2D276B-784B-465F-A556-977B4A56CDD3}"/>
              </a:ext>
            </a:extLst>
          </p:cNvPr>
          <p:cNvSpPr/>
          <p:nvPr/>
        </p:nvSpPr>
        <p:spPr>
          <a:xfrm>
            <a:off x="2844799" y="1369631"/>
            <a:ext cx="9070110" cy="440120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中华文明传承几千年，作为华夏儿女，自小我们就耳濡目染那些孔孟之道，家长老师也经常教诲我们该如何行为处事，而其中之一，为所有人摒弃的行为</a:t>
            </a:r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行窃，正是从小就被灌输坚决不可为的事。但 “梁上君子”（即窃贼）也时而出现，新闻常报导某地又遭窃贼毒手，为了防患于未然，很多人安装了家用门窗防盗报警器，从而有效的减少类似事件发生。</a:t>
            </a:r>
          </a:p>
          <a:p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同学们可以观察自家、同学家的门窗监控装置，用给出的工具也制作一个门窗监控器吧，并思考是否可以对其改进，是否有其他应用空间。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B045DCE-8B89-4EF2-BEB1-6E2D38A1321B}"/>
              </a:ext>
            </a:extLst>
          </p:cNvPr>
          <p:cNvGrpSpPr/>
          <p:nvPr/>
        </p:nvGrpSpPr>
        <p:grpSpPr>
          <a:xfrm>
            <a:off x="242629" y="635131"/>
            <a:ext cx="545729" cy="539889"/>
            <a:chOff x="8313532" y="3238425"/>
            <a:chExt cx="581392" cy="458484"/>
          </a:xfrm>
        </p:grpSpPr>
        <p:sp>
          <p:nvSpPr>
            <p:cNvPr id="8" name="Oval 150">
              <a:extLst>
                <a:ext uri="{FF2B5EF4-FFF2-40B4-BE49-F238E27FC236}">
                  <a16:creationId xmlns:a16="http://schemas.microsoft.com/office/drawing/2014/main" id="{9DFC8EB8-A526-4912-A6F9-A0BDDFB2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51">
              <a:extLst>
                <a:ext uri="{FF2B5EF4-FFF2-40B4-BE49-F238E27FC236}">
                  <a16:creationId xmlns:a16="http://schemas.microsoft.com/office/drawing/2014/main" id="{06778101-3654-4846-8A2C-62C9C009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488" y="3411047"/>
              <a:ext cx="197480" cy="120145"/>
            </a:xfrm>
            <a:custGeom>
              <a:avLst/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152">
              <a:extLst>
                <a:ext uri="{FF2B5EF4-FFF2-40B4-BE49-F238E27FC236}">
                  <a16:creationId xmlns:a16="http://schemas.microsoft.com/office/drawing/2014/main" id="{6436C46B-D06C-4C14-9B16-BE77F4055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avLst/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53">
              <a:extLst>
                <a:ext uri="{FF2B5EF4-FFF2-40B4-BE49-F238E27FC236}">
                  <a16:creationId xmlns:a16="http://schemas.microsoft.com/office/drawing/2014/main" id="{36D4FA80-22C3-475D-BBD9-45E5349AD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avLst/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54">
              <a:extLst>
                <a:ext uri="{FF2B5EF4-FFF2-40B4-BE49-F238E27FC236}">
                  <a16:creationId xmlns:a16="http://schemas.microsoft.com/office/drawing/2014/main" id="{2C6ED98F-D76B-4188-BD4D-1489667C0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avLst/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 155">
              <a:extLst>
                <a:ext uri="{FF2B5EF4-FFF2-40B4-BE49-F238E27FC236}">
                  <a16:creationId xmlns:a16="http://schemas.microsoft.com/office/drawing/2014/main" id="{B6D60992-EA6D-44C2-AEDC-DC069C6CE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avLst/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156">
              <a:extLst>
                <a:ext uri="{FF2B5EF4-FFF2-40B4-BE49-F238E27FC236}">
                  <a16:creationId xmlns:a16="http://schemas.microsoft.com/office/drawing/2014/main" id="{C36AC067-D698-4FBA-A549-C98BC73FF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avLst/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57">
              <a:extLst>
                <a:ext uri="{FF2B5EF4-FFF2-40B4-BE49-F238E27FC236}">
                  <a16:creationId xmlns:a16="http://schemas.microsoft.com/office/drawing/2014/main" id="{36F928F2-8C38-4F36-A16A-BEA7D4F1B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avLst/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8">
              <a:extLst>
                <a:ext uri="{FF2B5EF4-FFF2-40B4-BE49-F238E27FC236}">
                  <a16:creationId xmlns:a16="http://schemas.microsoft.com/office/drawing/2014/main" id="{63DA5704-CD42-4852-87E8-A7EF2F9C2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avLst/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159">
              <a:extLst>
                <a:ext uri="{FF2B5EF4-FFF2-40B4-BE49-F238E27FC236}">
                  <a16:creationId xmlns:a16="http://schemas.microsoft.com/office/drawing/2014/main" id="{30040EA2-724D-4202-9734-7BC9BBECD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avLst/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1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1" name="KSO_Shape">
            <a:extLst>
              <a:ext uri="{FF2B5EF4-FFF2-40B4-BE49-F238E27FC236}">
                <a16:creationId xmlns:a16="http://schemas.microsoft.com/office/drawing/2014/main" id="{5F34BA70-E09E-4157-94AC-032FC23F740B}"/>
              </a:ext>
            </a:extLst>
          </p:cNvPr>
          <p:cNvSpPr/>
          <p:nvPr/>
        </p:nvSpPr>
        <p:spPr>
          <a:xfrm>
            <a:off x="242628" y="2270822"/>
            <a:ext cx="2602171" cy="2402778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基础项目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695" y="1388745"/>
            <a:ext cx="94996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任务描述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任务名称：磁力发声器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具体要求：磁铁或带磁性物质接近磁敏传感器，蜂鸣器响；远离，则停止响声。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模型制作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我们来制作一个磁力发声器吧，在制作过程中，你可能会需要了解某些相关知识，你可以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阅读下面材料，也可以自己去查看相关书籍。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6D8171-A3F7-4D56-AB56-81E8F9B39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465" y="4521608"/>
            <a:ext cx="7261299" cy="1506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基础项目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4695" y="1388745"/>
            <a:ext cx="9499600" cy="41983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磁敏传感器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采用可旋转定位的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路通道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3.5mm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插头的接口机制，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可以进行磁场强度的别，并可以进行场强度的调整。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）将电源模块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磁敏传感器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蜂鸣器依次接好。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）将电源模块接好电池，打开电源模块开关。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Φ5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铷铁硼磁铁接近磁敏传感器，观察后面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功能模块（蜂鸣器）的变化。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B97E25-A964-451B-85A3-680B2CB21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57" y="1482769"/>
            <a:ext cx="4472326" cy="3913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 课后思考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7409" y="2584450"/>
            <a:ext cx="10327063" cy="16890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当磁铁接近磁敏传感器时，磁敏传感器将磁能量转化为电能接通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电路，蜂鸣器工作，但是如何将其应用在门窗上实现监控的功能呢？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同学们有什么好的想法？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9BECC41-6498-49FE-A190-323FFA8917F1}"/>
              </a:ext>
            </a:extLst>
          </p:cNvPr>
          <p:cNvGrpSpPr/>
          <p:nvPr/>
        </p:nvGrpSpPr>
        <p:grpSpPr>
          <a:xfrm>
            <a:off x="173015" y="450513"/>
            <a:ext cx="466771" cy="544105"/>
            <a:chOff x="9537078" y="3152804"/>
            <a:chExt cx="466771" cy="544105"/>
          </a:xfrm>
        </p:grpSpPr>
        <p:sp>
          <p:nvSpPr>
            <p:cNvPr id="5" name="Freeform 160">
              <a:extLst>
                <a:ext uri="{FF2B5EF4-FFF2-40B4-BE49-F238E27FC236}">
                  <a16:creationId xmlns:a16="http://schemas.microsoft.com/office/drawing/2014/main" id="{B8694906-A4A6-4939-BEB4-5DCDD232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939" y="3364094"/>
              <a:ext cx="5524" cy="8286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0 h 3"/>
                <a:gd name="T6" fmla="*/ 2 w 2"/>
                <a:gd name="T7" fmla="*/ 1 h 3"/>
                <a:gd name="T8" fmla="*/ 0 w 2"/>
                <a:gd name="T9" fmla="*/ 3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161">
              <a:extLst>
                <a:ext uri="{FF2B5EF4-FFF2-40B4-BE49-F238E27FC236}">
                  <a16:creationId xmlns:a16="http://schemas.microsoft.com/office/drawing/2014/main" id="{5C808FBB-7F90-4627-B183-4FD93A3F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7035" y="3372379"/>
              <a:ext cx="8286" cy="11048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0 h 4"/>
                <a:gd name="T4" fmla="*/ 3 w 3"/>
                <a:gd name="T5" fmla="*/ 0 h 4"/>
                <a:gd name="T6" fmla="*/ 3 w 3"/>
                <a:gd name="T7" fmla="*/ 0 h 4"/>
                <a:gd name="T8" fmla="*/ 0 w 3"/>
                <a:gd name="T9" fmla="*/ 4 h 4"/>
                <a:gd name="T10" fmla="*/ 2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2"/>
                    <a:pt x="0" y="4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162">
              <a:extLst>
                <a:ext uri="{FF2B5EF4-FFF2-40B4-BE49-F238E27FC236}">
                  <a16:creationId xmlns:a16="http://schemas.microsoft.com/office/drawing/2014/main" id="{B125C8F6-5CB2-4783-994A-541298617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034" y="3380665"/>
              <a:ext cx="63525" cy="88383"/>
            </a:xfrm>
            <a:custGeom>
              <a:avLst/>
              <a:gdLst>
                <a:gd name="T0" fmla="*/ 0 w 23"/>
                <a:gd name="T1" fmla="*/ 29 h 32"/>
                <a:gd name="T2" fmla="*/ 6 w 23"/>
                <a:gd name="T3" fmla="*/ 15 h 32"/>
                <a:gd name="T4" fmla="*/ 7 w 23"/>
                <a:gd name="T5" fmla="*/ 14 h 32"/>
                <a:gd name="T6" fmla="*/ 6 w 23"/>
                <a:gd name="T7" fmla="*/ 0 h 32"/>
                <a:gd name="T8" fmla="*/ 7 w 23"/>
                <a:gd name="T9" fmla="*/ 1 h 32"/>
                <a:gd name="T10" fmla="*/ 11 w 23"/>
                <a:gd name="T11" fmla="*/ 0 h 32"/>
                <a:gd name="T12" fmla="*/ 13 w 23"/>
                <a:gd name="T13" fmla="*/ 4 h 32"/>
                <a:gd name="T14" fmla="*/ 19 w 23"/>
                <a:gd name="T15" fmla="*/ 4 h 32"/>
                <a:gd name="T16" fmla="*/ 19 w 23"/>
                <a:gd name="T17" fmla="*/ 5 h 32"/>
                <a:gd name="T18" fmla="*/ 21 w 23"/>
                <a:gd name="T19" fmla="*/ 8 h 32"/>
                <a:gd name="T20" fmla="*/ 22 w 23"/>
                <a:gd name="T21" fmla="*/ 8 h 32"/>
                <a:gd name="T22" fmla="*/ 23 w 23"/>
                <a:gd name="T23" fmla="*/ 9 h 32"/>
                <a:gd name="T24" fmla="*/ 12 w 23"/>
                <a:gd name="T25" fmla="*/ 17 h 32"/>
                <a:gd name="T26" fmla="*/ 12 w 23"/>
                <a:gd name="T27" fmla="*/ 18 h 32"/>
                <a:gd name="T28" fmla="*/ 5 w 23"/>
                <a:gd name="T29" fmla="*/ 32 h 32"/>
                <a:gd name="T30" fmla="*/ 0 w 23"/>
                <a:gd name="T3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2">
                  <a:moveTo>
                    <a:pt x="0" y="29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10" y="1"/>
                    <a:pt x="11" y="0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4" y="5"/>
                    <a:pt x="17" y="5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20" y="8"/>
                    <a:pt x="21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5" y="32"/>
                    <a:pt x="5" y="32"/>
                    <a:pt x="5" y="32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163">
              <a:extLst>
                <a:ext uri="{FF2B5EF4-FFF2-40B4-BE49-F238E27FC236}">
                  <a16:creationId xmlns:a16="http://schemas.microsoft.com/office/drawing/2014/main" id="{7A961513-A9A6-4DCE-B343-3800EC3DD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6938" y="3279854"/>
              <a:ext cx="161574" cy="200242"/>
            </a:xfrm>
            <a:custGeom>
              <a:avLst/>
              <a:gdLst>
                <a:gd name="T0" fmla="*/ 52 w 59"/>
                <a:gd name="T1" fmla="*/ 44 h 73"/>
                <a:gd name="T2" fmla="*/ 50 w 59"/>
                <a:gd name="T3" fmla="*/ 47 h 73"/>
                <a:gd name="T4" fmla="*/ 50 w 59"/>
                <a:gd name="T5" fmla="*/ 47 h 73"/>
                <a:gd name="T6" fmla="*/ 30 w 59"/>
                <a:gd name="T7" fmla="*/ 63 h 73"/>
                <a:gd name="T8" fmla="*/ 22 w 59"/>
                <a:gd name="T9" fmla="*/ 73 h 73"/>
                <a:gd name="T10" fmla="*/ 17 w 59"/>
                <a:gd name="T11" fmla="*/ 70 h 73"/>
                <a:gd name="T12" fmla="*/ 23 w 59"/>
                <a:gd name="T13" fmla="*/ 57 h 73"/>
                <a:gd name="T14" fmla="*/ 36 w 59"/>
                <a:gd name="T15" fmla="*/ 47 h 73"/>
                <a:gd name="T16" fmla="*/ 36 w 59"/>
                <a:gd name="T17" fmla="*/ 44 h 73"/>
                <a:gd name="T18" fmla="*/ 33 w 59"/>
                <a:gd name="T19" fmla="*/ 44 h 73"/>
                <a:gd name="T20" fmla="*/ 30 w 59"/>
                <a:gd name="T21" fmla="*/ 43 h 73"/>
                <a:gd name="T22" fmla="*/ 29 w 59"/>
                <a:gd name="T23" fmla="*/ 42 h 73"/>
                <a:gd name="T24" fmla="*/ 29 w 59"/>
                <a:gd name="T25" fmla="*/ 40 h 73"/>
                <a:gd name="T26" fmla="*/ 29 w 59"/>
                <a:gd name="T27" fmla="*/ 40 h 73"/>
                <a:gd name="T28" fmla="*/ 34 w 59"/>
                <a:gd name="T29" fmla="*/ 34 h 73"/>
                <a:gd name="T30" fmla="*/ 32 w 59"/>
                <a:gd name="T31" fmla="*/ 32 h 73"/>
                <a:gd name="T32" fmla="*/ 30 w 59"/>
                <a:gd name="T33" fmla="*/ 33 h 73"/>
                <a:gd name="T34" fmla="*/ 27 w 59"/>
                <a:gd name="T35" fmla="*/ 39 h 73"/>
                <a:gd name="T36" fmla="*/ 22 w 59"/>
                <a:gd name="T37" fmla="*/ 39 h 73"/>
                <a:gd name="T38" fmla="*/ 21 w 59"/>
                <a:gd name="T39" fmla="*/ 37 h 73"/>
                <a:gd name="T40" fmla="*/ 25 w 59"/>
                <a:gd name="T41" fmla="*/ 33 h 73"/>
                <a:gd name="T42" fmla="*/ 24 w 59"/>
                <a:gd name="T43" fmla="*/ 30 h 73"/>
                <a:gd name="T44" fmla="*/ 21 w 59"/>
                <a:gd name="T45" fmla="*/ 29 h 73"/>
                <a:gd name="T46" fmla="*/ 19 w 59"/>
                <a:gd name="T47" fmla="*/ 34 h 73"/>
                <a:gd name="T48" fmla="*/ 18 w 59"/>
                <a:gd name="T49" fmla="*/ 35 h 73"/>
                <a:gd name="T50" fmla="*/ 15 w 59"/>
                <a:gd name="T51" fmla="*/ 36 h 73"/>
                <a:gd name="T52" fmla="*/ 14 w 59"/>
                <a:gd name="T53" fmla="*/ 35 h 73"/>
                <a:gd name="T54" fmla="*/ 14 w 59"/>
                <a:gd name="T55" fmla="*/ 35 h 73"/>
                <a:gd name="T56" fmla="*/ 12 w 59"/>
                <a:gd name="T57" fmla="*/ 33 h 73"/>
                <a:gd name="T58" fmla="*/ 12 w 59"/>
                <a:gd name="T59" fmla="*/ 33 h 73"/>
                <a:gd name="T60" fmla="*/ 12 w 59"/>
                <a:gd name="T61" fmla="*/ 33 h 73"/>
                <a:gd name="T62" fmla="*/ 12 w 59"/>
                <a:gd name="T63" fmla="*/ 33 h 73"/>
                <a:gd name="T64" fmla="*/ 12 w 59"/>
                <a:gd name="T65" fmla="*/ 33 h 73"/>
                <a:gd name="T66" fmla="*/ 12 w 59"/>
                <a:gd name="T67" fmla="*/ 33 h 73"/>
                <a:gd name="T68" fmla="*/ 10 w 59"/>
                <a:gd name="T69" fmla="*/ 35 h 73"/>
                <a:gd name="T70" fmla="*/ 11 w 59"/>
                <a:gd name="T71" fmla="*/ 51 h 73"/>
                <a:gd name="T72" fmla="*/ 4 w 59"/>
                <a:gd name="T73" fmla="*/ 65 h 73"/>
                <a:gd name="T74" fmla="*/ 1 w 59"/>
                <a:gd name="T75" fmla="*/ 63 h 73"/>
                <a:gd name="T76" fmla="*/ 3 w 59"/>
                <a:gd name="T77" fmla="*/ 51 h 73"/>
                <a:gd name="T78" fmla="*/ 2 w 59"/>
                <a:gd name="T79" fmla="*/ 25 h 73"/>
                <a:gd name="T80" fmla="*/ 2 w 59"/>
                <a:gd name="T81" fmla="*/ 25 h 73"/>
                <a:gd name="T82" fmla="*/ 4 w 59"/>
                <a:gd name="T83" fmla="*/ 21 h 73"/>
                <a:gd name="T84" fmla="*/ 4 w 59"/>
                <a:gd name="T85" fmla="*/ 20 h 73"/>
                <a:gd name="T86" fmla="*/ 40 w 59"/>
                <a:gd name="T87" fmla="*/ 7 h 73"/>
                <a:gd name="T88" fmla="*/ 53 w 59"/>
                <a:gd name="T89" fmla="*/ 43 h 73"/>
                <a:gd name="T90" fmla="*/ 52 w 59"/>
                <a:gd name="T91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73">
                  <a:moveTo>
                    <a:pt x="52" y="44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8" y="50"/>
                    <a:pt x="42" y="57"/>
                    <a:pt x="30" y="63"/>
                  </a:cubicBezTo>
                  <a:cubicBezTo>
                    <a:pt x="26" y="65"/>
                    <a:pt x="23" y="69"/>
                    <a:pt x="22" y="73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5"/>
                    <a:pt x="36" y="44"/>
                  </a:cubicBezTo>
                  <a:cubicBezTo>
                    <a:pt x="35" y="43"/>
                    <a:pt x="34" y="43"/>
                    <a:pt x="33" y="44"/>
                  </a:cubicBezTo>
                  <a:cubicBezTo>
                    <a:pt x="32" y="44"/>
                    <a:pt x="31" y="44"/>
                    <a:pt x="30" y="43"/>
                  </a:cubicBezTo>
                  <a:cubicBezTo>
                    <a:pt x="29" y="43"/>
                    <a:pt x="29" y="42"/>
                    <a:pt x="29" y="42"/>
                  </a:cubicBezTo>
                  <a:cubicBezTo>
                    <a:pt x="29" y="41"/>
                    <a:pt x="29" y="41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1" y="39"/>
                    <a:pt x="34" y="36"/>
                    <a:pt x="34" y="34"/>
                  </a:cubicBezTo>
                  <a:cubicBezTo>
                    <a:pt x="34" y="33"/>
                    <a:pt x="33" y="33"/>
                    <a:pt x="32" y="32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28" y="34"/>
                    <a:pt x="27" y="36"/>
                    <a:pt x="27" y="39"/>
                  </a:cubicBezTo>
                  <a:cubicBezTo>
                    <a:pt x="25" y="40"/>
                    <a:pt x="23" y="40"/>
                    <a:pt x="22" y="39"/>
                  </a:cubicBezTo>
                  <a:cubicBezTo>
                    <a:pt x="21" y="39"/>
                    <a:pt x="21" y="38"/>
                    <a:pt x="21" y="37"/>
                  </a:cubicBezTo>
                  <a:cubicBezTo>
                    <a:pt x="22" y="36"/>
                    <a:pt x="24" y="34"/>
                    <a:pt x="25" y="33"/>
                  </a:cubicBezTo>
                  <a:cubicBezTo>
                    <a:pt x="25" y="32"/>
                    <a:pt x="25" y="31"/>
                    <a:pt x="24" y="30"/>
                  </a:cubicBezTo>
                  <a:cubicBezTo>
                    <a:pt x="23" y="29"/>
                    <a:pt x="22" y="29"/>
                    <a:pt x="21" y="29"/>
                  </a:cubicBezTo>
                  <a:cubicBezTo>
                    <a:pt x="20" y="30"/>
                    <a:pt x="19" y="32"/>
                    <a:pt x="19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3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2" y="59"/>
                    <a:pt x="4" y="55"/>
                    <a:pt x="3" y="51"/>
                  </a:cubicBezTo>
                  <a:cubicBezTo>
                    <a:pt x="0" y="37"/>
                    <a:pt x="1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10" y="6"/>
                    <a:pt x="26" y="0"/>
                    <a:pt x="40" y="7"/>
                  </a:cubicBezTo>
                  <a:cubicBezTo>
                    <a:pt x="53" y="13"/>
                    <a:pt x="59" y="29"/>
                    <a:pt x="53" y="43"/>
                  </a:cubicBezTo>
                  <a:cubicBezTo>
                    <a:pt x="53" y="43"/>
                    <a:pt x="52" y="43"/>
                    <a:pt x="52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164">
              <a:extLst>
                <a:ext uri="{FF2B5EF4-FFF2-40B4-BE49-F238E27FC236}">
                  <a16:creationId xmlns:a16="http://schemas.microsoft.com/office/drawing/2014/main" id="{F41D802B-B099-4375-9B6A-4DCC64B21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078" y="3152804"/>
              <a:ext cx="466771" cy="544105"/>
            </a:xfrm>
            <a:custGeom>
              <a:avLst/>
              <a:gdLst>
                <a:gd name="T0" fmla="*/ 47 w 170"/>
                <a:gd name="T1" fmla="*/ 16 h 198"/>
                <a:gd name="T2" fmla="*/ 13 w 170"/>
                <a:gd name="T3" fmla="*/ 82 h 198"/>
                <a:gd name="T4" fmla="*/ 7 w 170"/>
                <a:gd name="T5" fmla="*/ 102 h 198"/>
                <a:gd name="T6" fmla="*/ 5 w 170"/>
                <a:gd name="T7" fmla="*/ 116 h 198"/>
                <a:gd name="T8" fmla="*/ 7 w 170"/>
                <a:gd name="T9" fmla="*/ 121 h 198"/>
                <a:gd name="T10" fmla="*/ 10 w 170"/>
                <a:gd name="T11" fmla="*/ 131 h 198"/>
                <a:gd name="T12" fmla="*/ 6 w 170"/>
                <a:gd name="T13" fmla="*/ 148 h 198"/>
                <a:gd name="T14" fmla="*/ 35 w 170"/>
                <a:gd name="T15" fmla="*/ 165 h 198"/>
                <a:gd name="T16" fmla="*/ 83 w 170"/>
                <a:gd name="T17" fmla="*/ 198 h 198"/>
                <a:gd name="T18" fmla="*/ 158 w 170"/>
                <a:gd name="T19" fmla="*/ 100 h 198"/>
                <a:gd name="T20" fmla="*/ 108 w 170"/>
                <a:gd name="T21" fmla="*/ 34 h 198"/>
                <a:gd name="T22" fmla="*/ 118 w 170"/>
                <a:gd name="T23" fmla="*/ 22 h 198"/>
                <a:gd name="T24" fmla="*/ 115 w 170"/>
                <a:gd name="T25" fmla="*/ 37 h 198"/>
                <a:gd name="T26" fmla="*/ 108 w 170"/>
                <a:gd name="T27" fmla="*/ 34 h 198"/>
                <a:gd name="T28" fmla="*/ 91 w 170"/>
                <a:gd name="T29" fmla="*/ 19 h 198"/>
                <a:gd name="T30" fmla="*/ 89 w 170"/>
                <a:gd name="T31" fmla="*/ 33 h 198"/>
                <a:gd name="T32" fmla="*/ 85 w 170"/>
                <a:gd name="T33" fmla="*/ 30 h 198"/>
                <a:gd name="T34" fmla="*/ 87 w 170"/>
                <a:gd name="T35" fmla="*/ 15 h 198"/>
                <a:gd name="T36" fmla="*/ 62 w 170"/>
                <a:gd name="T37" fmla="*/ 26 h 198"/>
                <a:gd name="T38" fmla="*/ 68 w 170"/>
                <a:gd name="T39" fmla="*/ 40 h 198"/>
                <a:gd name="T40" fmla="*/ 63 w 170"/>
                <a:gd name="T41" fmla="*/ 39 h 198"/>
                <a:gd name="T42" fmla="*/ 57 w 170"/>
                <a:gd name="T43" fmla="*/ 25 h 198"/>
                <a:gd name="T44" fmla="*/ 34 w 170"/>
                <a:gd name="T45" fmla="*/ 82 h 198"/>
                <a:gd name="T46" fmla="*/ 30 w 170"/>
                <a:gd name="T47" fmla="*/ 79 h 198"/>
                <a:gd name="T48" fmla="*/ 44 w 170"/>
                <a:gd name="T49" fmla="*/ 75 h 198"/>
                <a:gd name="T50" fmla="*/ 45 w 170"/>
                <a:gd name="T51" fmla="*/ 82 h 198"/>
                <a:gd name="T52" fmla="*/ 36 w 170"/>
                <a:gd name="T53" fmla="*/ 49 h 198"/>
                <a:gd name="T54" fmla="*/ 51 w 170"/>
                <a:gd name="T55" fmla="*/ 52 h 198"/>
                <a:gd name="T56" fmla="*/ 48 w 170"/>
                <a:gd name="T57" fmla="*/ 58 h 198"/>
                <a:gd name="T58" fmla="*/ 84 w 170"/>
                <a:gd name="T59" fmla="*/ 131 h 198"/>
                <a:gd name="T60" fmla="*/ 82 w 170"/>
                <a:gd name="T61" fmla="*/ 133 h 198"/>
                <a:gd name="T62" fmla="*/ 82 w 170"/>
                <a:gd name="T63" fmla="*/ 136 h 198"/>
                <a:gd name="T64" fmla="*/ 80 w 170"/>
                <a:gd name="T65" fmla="*/ 138 h 198"/>
                <a:gd name="T66" fmla="*/ 71 w 170"/>
                <a:gd name="T67" fmla="*/ 140 h 198"/>
                <a:gd name="T68" fmla="*/ 57 w 170"/>
                <a:gd name="T69" fmla="*/ 137 h 198"/>
                <a:gd name="T70" fmla="*/ 50 w 170"/>
                <a:gd name="T71" fmla="*/ 124 h 198"/>
                <a:gd name="T72" fmla="*/ 52 w 170"/>
                <a:gd name="T73" fmla="*/ 122 h 198"/>
                <a:gd name="T74" fmla="*/ 52 w 170"/>
                <a:gd name="T75" fmla="*/ 119 h 198"/>
                <a:gd name="T76" fmla="*/ 54 w 170"/>
                <a:gd name="T77" fmla="*/ 117 h 198"/>
                <a:gd name="T78" fmla="*/ 54 w 170"/>
                <a:gd name="T79" fmla="*/ 114 h 198"/>
                <a:gd name="T80" fmla="*/ 84 w 170"/>
                <a:gd name="T81" fmla="*/ 131 h 198"/>
                <a:gd name="T82" fmla="*/ 87 w 170"/>
                <a:gd name="T83" fmla="*/ 126 h 198"/>
                <a:gd name="T84" fmla="*/ 69 w 170"/>
                <a:gd name="T85" fmla="*/ 118 h 198"/>
                <a:gd name="T86" fmla="*/ 59 w 170"/>
                <a:gd name="T87" fmla="*/ 98 h 198"/>
                <a:gd name="T88" fmla="*/ 61 w 170"/>
                <a:gd name="T89" fmla="*/ 63 h 198"/>
                <a:gd name="T90" fmla="*/ 120 w 170"/>
                <a:gd name="T91" fmla="*/ 91 h 198"/>
                <a:gd name="T92" fmla="*/ 95 w 170"/>
                <a:gd name="T93" fmla="*/ 114 h 198"/>
                <a:gd name="T94" fmla="*/ 120 w 170"/>
                <a:gd name="T95" fmla="*/ 127 h 198"/>
                <a:gd name="T96" fmla="*/ 113 w 170"/>
                <a:gd name="T97" fmla="*/ 117 h 198"/>
                <a:gd name="T98" fmla="*/ 118 w 170"/>
                <a:gd name="T99" fmla="*/ 113 h 198"/>
                <a:gd name="T100" fmla="*/ 124 w 170"/>
                <a:gd name="T101" fmla="*/ 127 h 198"/>
                <a:gd name="T102" fmla="*/ 127 w 170"/>
                <a:gd name="T103" fmla="*/ 48 h 198"/>
                <a:gd name="T104" fmla="*/ 141 w 170"/>
                <a:gd name="T105" fmla="*/ 43 h 198"/>
                <a:gd name="T106" fmla="*/ 131 w 170"/>
                <a:gd name="T107" fmla="*/ 54 h 198"/>
                <a:gd name="T108" fmla="*/ 126 w 170"/>
                <a:gd name="T109" fmla="*/ 53 h 198"/>
                <a:gd name="T110" fmla="*/ 140 w 170"/>
                <a:gd name="T111" fmla="*/ 105 h 198"/>
                <a:gd name="T112" fmla="*/ 128 w 170"/>
                <a:gd name="T113" fmla="*/ 95 h 198"/>
                <a:gd name="T114" fmla="*/ 143 w 170"/>
                <a:gd name="T115" fmla="*/ 99 h 198"/>
                <a:gd name="T116" fmla="*/ 148 w 170"/>
                <a:gd name="T117" fmla="*/ 76 h 198"/>
                <a:gd name="T118" fmla="*/ 135 w 170"/>
                <a:gd name="T119" fmla="*/ 77 h 198"/>
                <a:gd name="T120" fmla="*/ 136 w 170"/>
                <a:gd name="T121" fmla="*/ 70 h 198"/>
                <a:gd name="T122" fmla="*/ 151 w 170"/>
                <a:gd name="T123" fmla="*/ 7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98">
                  <a:moveTo>
                    <a:pt x="122" y="13"/>
                  </a:moveTo>
                  <a:cubicBezTo>
                    <a:pt x="95" y="1"/>
                    <a:pt x="71" y="0"/>
                    <a:pt x="47" y="16"/>
                  </a:cubicBezTo>
                  <a:cubicBezTo>
                    <a:pt x="28" y="29"/>
                    <a:pt x="21" y="60"/>
                    <a:pt x="21" y="64"/>
                  </a:cubicBezTo>
                  <a:cubicBezTo>
                    <a:pt x="21" y="68"/>
                    <a:pt x="25" y="74"/>
                    <a:pt x="13" y="82"/>
                  </a:cubicBezTo>
                  <a:cubicBezTo>
                    <a:pt x="1" y="90"/>
                    <a:pt x="0" y="88"/>
                    <a:pt x="1" y="94"/>
                  </a:cubicBezTo>
                  <a:cubicBezTo>
                    <a:pt x="1" y="98"/>
                    <a:pt x="6" y="100"/>
                    <a:pt x="7" y="102"/>
                  </a:cubicBezTo>
                  <a:cubicBezTo>
                    <a:pt x="9" y="104"/>
                    <a:pt x="10" y="107"/>
                    <a:pt x="8" y="109"/>
                  </a:cubicBezTo>
                  <a:cubicBezTo>
                    <a:pt x="7" y="111"/>
                    <a:pt x="3" y="112"/>
                    <a:pt x="5" y="116"/>
                  </a:cubicBezTo>
                  <a:cubicBezTo>
                    <a:pt x="7" y="120"/>
                    <a:pt x="13" y="121"/>
                    <a:pt x="15" y="121"/>
                  </a:cubicBezTo>
                  <a:cubicBezTo>
                    <a:pt x="16" y="121"/>
                    <a:pt x="10" y="120"/>
                    <a:pt x="7" y="121"/>
                  </a:cubicBezTo>
                  <a:cubicBezTo>
                    <a:pt x="5" y="122"/>
                    <a:pt x="3" y="125"/>
                    <a:pt x="4" y="127"/>
                  </a:cubicBezTo>
                  <a:cubicBezTo>
                    <a:pt x="5" y="129"/>
                    <a:pt x="9" y="130"/>
                    <a:pt x="10" y="131"/>
                  </a:cubicBezTo>
                  <a:cubicBezTo>
                    <a:pt x="10" y="132"/>
                    <a:pt x="10" y="135"/>
                    <a:pt x="10" y="136"/>
                  </a:cubicBezTo>
                  <a:cubicBezTo>
                    <a:pt x="10" y="140"/>
                    <a:pt x="8" y="144"/>
                    <a:pt x="6" y="148"/>
                  </a:cubicBezTo>
                  <a:cubicBezTo>
                    <a:pt x="4" y="152"/>
                    <a:pt x="7" y="160"/>
                    <a:pt x="16" y="162"/>
                  </a:cubicBezTo>
                  <a:cubicBezTo>
                    <a:pt x="25" y="164"/>
                    <a:pt x="29" y="164"/>
                    <a:pt x="35" y="165"/>
                  </a:cubicBezTo>
                  <a:cubicBezTo>
                    <a:pt x="47" y="166"/>
                    <a:pt x="56" y="183"/>
                    <a:pt x="57" y="198"/>
                  </a:cubicBezTo>
                  <a:cubicBezTo>
                    <a:pt x="62" y="198"/>
                    <a:pt x="77" y="198"/>
                    <a:pt x="83" y="198"/>
                  </a:cubicBezTo>
                  <a:cubicBezTo>
                    <a:pt x="100" y="198"/>
                    <a:pt x="116" y="194"/>
                    <a:pt x="131" y="187"/>
                  </a:cubicBezTo>
                  <a:cubicBezTo>
                    <a:pt x="123" y="145"/>
                    <a:pt x="146" y="141"/>
                    <a:pt x="158" y="100"/>
                  </a:cubicBezTo>
                  <a:cubicBezTo>
                    <a:pt x="163" y="84"/>
                    <a:pt x="170" y="35"/>
                    <a:pt x="122" y="13"/>
                  </a:cubicBezTo>
                  <a:close/>
                  <a:moveTo>
                    <a:pt x="108" y="34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114" y="22"/>
                    <a:pt x="116" y="21"/>
                    <a:pt x="118" y="22"/>
                  </a:cubicBezTo>
                  <a:cubicBezTo>
                    <a:pt x="120" y="23"/>
                    <a:pt x="120" y="25"/>
                    <a:pt x="120" y="26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4" y="38"/>
                    <a:pt x="112" y="39"/>
                    <a:pt x="110" y="38"/>
                  </a:cubicBezTo>
                  <a:cubicBezTo>
                    <a:pt x="108" y="37"/>
                    <a:pt x="108" y="35"/>
                    <a:pt x="108" y="34"/>
                  </a:cubicBezTo>
                  <a:close/>
                  <a:moveTo>
                    <a:pt x="87" y="15"/>
                  </a:moveTo>
                  <a:cubicBezTo>
                    <a:pt x="89" y="15"/>
                    <a:pt x="91" y="17"/>
                    <a:pt x="91" y="1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2"/>
                    <a:pt x="91" y="33"/>
                    <a:pt x="89" y="33"/>
                  </a:cubicBezTo>
                  <a:cubicBezTo>
                    <a:pt x="88" y="34"/>
                    <a:pt x="87" y="33"/>
                    <a:pt x="87" y="33"/>
                  </a:cubicBezTo>
                  <a:cubicBezTo>
                    <a:pt x="86" y="33"/>
                    <a:pt x="85" y="32"/>
                    <a:pt x="85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7"/>
                    <a:pt x="85" y="16"/>
                    <a:pt x="87" y="15"/>
                  </a:cubicBezTo>
                  <a:close/>
                  <a:moveTo>
                    <a:pt x="57" y="25"/>
                  </a:moveTo>
                  <a:cubicBezTo>
                    <a:pt x="59" y="24"/>
                    <a:pt x="61" y="24"/>
                    <a:pt x="62" y="2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0" y="37"/>
                    <a:pt x="69" y="39"/>
                    <a:pt x="68" y="40"/>
                  </a:cubicBezTo>
                  <a:cubicBezTo>
                    <a:pt x="67" y="41"/>
                    <a:pt x="65" y="41"/>
                    <a:pt x="64" y="40"/>
                  </a:cubicBezTo>
                  <a:cubicBezTo>
                    <a:pt x="64" y="40"/>
                    <a:pt x="63" y="40"/>
                    <a:pt x="63" y="39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28"/>
                    <a:pt x="56" y="26"/>
                    <a:pt x="57" y="25"/>
                  </a:cubicBezTo>
                  <a:close/>
                  <a:moveTo>
                    <a:pt x="45" y="82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3" y="83"/>
                    <a:pt x="33" y="82"/>
                    <a:pt x="32" y="82"/>
                  </a:cubicBezTo>
                  <a:cubicBezTo>
                    <a:pt x="31" y="82"/>
                    <a:pt x="30" y="81"/>
                    <a:pt x="30" y="79"/>
                  </a:cubicBezTo>
                  <a:cubicBezTo>
                    <a:pt x="30" y="77"/>
                    <a:pt x="31" y="76"/>
                    <a:pt x="33" y="76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4"/>
                    <a:pt x="48" y="76"/>
                    <a:pt x="48" y="78"/>
                  </a:cubicBezTo>
                  <a:cubicBezTo>
                    <a:pt x="48" y="80"/>
                    <a:pt x="47" y="81"/>
                    <a:pt x="45" y="82"/>
                  </a:cubicBezTo>
                  <a:close/>
                  <a:moveTo>
                    <a:pt x="38" y="53"/>
                  </a:moveTo>
                  <a:cubicBezTo>
                    <a:pt x="36" y="52"/>
                    <a:pt x="36" y="50"/>
                    <a:pt x="36" y="49"/>
                  </a:cubicBezTo>
                  <a:cubicBezTo>
                    <a:pt x="37" y="47"/>
                    <a:pt x="39" y="46"/>
                    <a:pt x="41" y="47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3" y="52"/>
                    <a:pt x="54" y="55"/>
                    <a:pt x="53" y="56"/>
                  </a:cubicBezTo>
                  <a:cubicBezTo>
                    <a:pt x="52" y="58"/>
                    <a:pt x="50" y="59"/>
                    <a:pt x="48" y="58"/>
                  </a:cubicBezTo>
                  <a:lnTo>
                    <a:pt x="38" y="53"/>
                  </a:lnTo>
                  <a:close/>
                  <a:moveTo>
                    <a:pt x="84" y="131"/>
                  </a:moveTo>
                  <a:cubicBezTo>
                    <a:pt x="83" y="131"/>
                    <a:pt x="83" y="131"/>
                    <a:pt x="83" y="131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79" y="141"/>
                    <a:pt x="75" y="142"/>
                    <a:pt x="71" y="140"/>
                  </a:cubicBezTo>
                  <a:cubicBezTo>
                    <a:pt x="70" y="142"/>
                    <a:pt x="68" y="142"/>
                    <a:pt x="66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5" y="136"/>
                    <a:pt x="54" y="134"/>
                    <a:pt x="54" y="132"/>
                  </a:cubicBezTo>
                  <a:cubicBezTo>
                    <a:pt x="50" y="130"/>
                    <a:pt x="49" y="127"/>
                    <a:pt x="50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84" y="131"/>
                  </a:lnTo>
                  <a:close/>
                  <a:moveTo>
                    <a:pt x="95" y="114"/>
                  </a:moveTo>
                  <a:cubicBezTo>
                    <a:pt x="89" y="117"/>
                    <a:pt x="87" y="126"/>
                    <a:pt x="87" y="126"/>
                  </a:cubicBezTo>
                  <a:cubicBezTo>
                    <a:pt x="82" y="124"/>
                    <a:pt x="77" y="122"/>
                    <a:pt x="73" y="120"/>
                  </a:cubicBezTo>
                  <a:cubicBezTo>
                    <a:pt x="71" y="119"/>
                    <a:pt x="70" y="119"/>
                    <a:pt x="69" y="118"/>
                  </a:cubicBezTo>
                  <a:cubicBezTo>
                    <a:pt x="64" y="116"/>
                    <a:pt x="60" y="114"/>
                    <a:pt x="55" y="112"/>
                  </a:cubicBezTo>
                  <a:cubicBezTo>
                    <a:pt x="55" y="112"/>
                    <a:pt x="60" y="104"/>
                    <a:pt x="59" y="98"/>
                  </a:cubicBezTo>
                  <a:cubicBezTo>
                    <a:pt x="55" y="78"/>
                    <a:pt x="59" y="66"/>
                    <a:pt x="60" y="66"/>
                  </a:cubicBezTo>
                  <a:cubicBezTo>
                    <a:pt x="60" y="65"/>
                    <a:pt x="60" y="64"/>
                    <a:pt x="61" y="63"/>
                  </a:cubicBezTo>
                  <a:cubicBezTo>
                    <a:pt x="69" y="47"/>
                    <a:pt x="88" y="40"/>
                    <a:pt x="104" y="48"/>
                  </a:cubicBezTo>
                  <a:cubicBezTo>
                    <a:pt x="120" y="55"/>
                    <a:pt x="127" y="75"/>
                    <a:pt x="120" y="91"/>
                  </a:cubicBezTo>
                  <a:cubicBezTo>
                    <a:pt x="119" y="92"/>
                    <a:pt x="119" y="93"/>
                    <a:pt x="118" y="94"/>
                  </a:cubicBezTo>
                  <a:cubicBezTo>
                    <a:pt x="118" y="94"/>
                    <a:pt x="112" y="105"/>
                    <a:pt x="95" y="114"/>
                  </a:cubicBezTo>
                  <a:close/>
                  <a:moveTo>
                    <a:pt x="124" y="127"/>
                  </a:moveTo>
                  <a:cubicBezTo>
                    <a:pt x="123" y="127"/>
                    <a:pt x="121" y="127"/>
                    <a:pt x="120" y="127"/>
                  </a:cubicBezTo>
                  <a:cubicBezTo>
                    <a:pt x="120" y="127"/>
                    <a:pt x="119" y="126"/>
                    <a:pt x="119" y="12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1" y="115"/>
                    <a:pt x="112" y="113"/>
                    <a:pt x="113" y="112"/>
                  </a:cubicBezTo>
                  <a:cubicBezTo>
                    <a:pt x="115" y="111"/>
                    <a:pt x="117" y="111"/>
                    <a:pt x="118" y="11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6" y="123"/>
                    <a:pt x="125" y="125"/>
                    <a:pt x="124" y="127"/>
                  </a:cubicBezTo>
                  <a:close/>
                  <a:moveTo>
                    <a:pt x="126" y="53"/>
                  </a:moveTo>
                  <a:cubicBezTo>
                    <a:pt x="125" y="51"/>
                    <a:pt x="126" y="49"/>
                    <a:pt x="127" y="48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8" y="41"/>
                    <a:pt x="140" y="41"/>
                    <a:pt x="141" y="43"/>
                  </a:cubicBezTo>
                  <a:cubicBezTo>
                    <a:pt x="142" y="44"/>
                    <a:pt x="142" y="46"/>
                    <a:pt x="140" y="48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0" y="55"/>
                    <a:pt x="129" y="55"/>
                    <a:pt x="128" y="54"/>
                  </a:cubicBezTo>
                  <a:cubicBezTo>
                    <a:pt x="127" y="54"/>
                    <a:pt x="127" y="54"/>
                    <a:pt x="126" y="53"/>
                  </a:cubicBezTo>
                  <a:close/>
                  <a:moveTo>
                    <a:pt x="145" y="103"/>
                  </a:moveTo>
                  <a:cubicBezTo>
                    <a:pt x="144" y="105"/>
                    <a:pt x="142" y="106"/>
                    <a:pt x="140" y="10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8" y="99"/>
                    <a:pt x="127" y="97"/>
                    <a:pt x="128" y="95"/>
                  </a:cubicBezTo>
                  <a:cubicBezTo>
                    <a:pt x="129" y="94"/>
                    <a:pt x="131" y="93"/>
                    <a:pt x="133" y="94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5" y="99"/>
                    <a:pt x="145" y="101"/>
                    <a:pt x="145" y="103"/>
                  </a:cubicBezTo>
                  <a:close/>
                  <a:moveTo>
                    <a:pt x="148" y="76"/>
                  </a:moveTo>
                  <a:cubicBezTo>
                    <a:pt x="137" y="77"/>
                    <a:pt x="137" y="77"/>
                    <a:pt x="137" y="77"/>
                  </a:cubicBezTo>
                  <a:cubicBezTo>
                    <a:pt x="136" y="77"/>
                    <a:pt x="136" y="77"/>
                    <a:pt x="135" y="77"/>
                  </a:cubicBezTo>
                  <a:cubicBezTo>
                    <a:pt x="134" y="76"/>
                    <a:pt x="133" y="75"/>
                    <a:pt x="133" y="74"/>
                  </a:cubicBezTo>
                  <a:cubicBezTo>
                    <a:pt x="133" y="72"/>
                    <a:pt x="134" y="70"/>
                    <a:pt x="136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9" y="69"/>
                    <a:pt x="151" y="71"/>
                    <a:pt x="151" y="72"/>
                  </a:cubicBezTo>
                  <a:cubicBezTo>
                    <a:pt x="151" y="74"/>
                    <a:pt x="150" y="76"/>
                    <a:pt x="148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进阶项目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4855" y="1339215"/>
            <a:ext cx="10810875" cy="3000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任务描述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任务名称：门窗监控器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具体要求：当有人打开门或者窗户（在此以窗户为例）时，监控器察觉到人来，并发出报警声，警示主人。</a:t>
            </a:r>
          </a:p>
          <a:p>
            <a:pPr algn="l"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模型制作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我们来制作一个门窗监控器吧，在制作过程中，你可能会需要了解某些相关知识，你可以阅读下面材料，也可以自己去查看相关书籍。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CBA7DF-4418-4C3F-95AD-A60B4E917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93" y="4527832"/>
            <a:ext cx="6523285" cy="1478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相关元器件介绍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0635" y="1936750"/>
            <a:ext cx="663575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可以实现逻辑运算中的“非”运算，反转输入的信号，即输入为高电平，输出为低电平，反之亦然。（注：“非”门模块默认的输出为高电平。）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）按照电源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按钮开关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非模块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+LED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灯的顺序拼好。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）将电源模块接好电池，打开电源模块开关。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）打开电源，在没有按下按钮的状态下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LED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等就亮了，这就是输入为低电平，输出为高电平。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）按下按钮，观察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LED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灯的状态。</a:t>
            </a: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80635" y="1477645"/>
            <a:ext cx="11079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“非”门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1513F3-E705-4029-BC67-23F87C81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29" y="1936750"/>
            <a:ext cx="3365449" cy="3669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成果展示图</a:t>
            </a:r>
          </a:p>
        </p:txBody>
      </p:sp>
      <p:sp>
        <p:nvSpPr>
          <p:cNvPr id="6" name="KSO_Shape">
            <a:extLst>
              <a:ext uri="{FF2B5EF4-FFF2-40B4-BE49-F238E27FC236}">
                <a16:creationId xmlns:a16="http://schemas.microsoft.com/office/drawing/2014/main" id="{ED4B3C16-7F78-42E0-816E-4A106D35BF81}"/>
              </a:ext>
            </a:extLst>
          </p:cNvPr>
          <p:cNvSpPr/>
          <p:nvPr/>
        </p:nvSpPr>
        <p:spPr>
          <a:xfrm>
            <a:off x="1955730" y="1839781"/>
            <a:ext cx="4290432" cy="2347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09BAA8-2F6A-47C0-9D24-7EB10ACC4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162" y="3489401"/>
            <a:ext cx="4000847" cy="22252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5、28、29、30"/>
  <p:tag name="KSO_WM_TEMPLATE_CATEGORY" val="custom"/>
  <p:tag name="KSO_WM_TEMPLATE_INDEX" val="160471"/>
  <p:tag name="KSO_WM_SLIDE_ID" val="custom1604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b"/>
  <p:tag name="KSO_WM_UNIT_INDEX" val="1"/>
  <p:tag name="KSO_WM_UNIT_ID" val="custom160471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4"/>
  <p:tag name="KSO_WM_UNIT_PRESET_TEXT_LEN" val="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668</Words>
  <Application>Microsoft Office PowerPoint</Application>
  <PresentationFormat>宽屏</PresentationFormat>
  <Paragraphs>64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Wingdings</vt:lpstr>
      <vt:lpstr>A000120140530A99PPBG</vt:lpstr>
      <vt:lpstr>门窗监控器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qyd</dc:creator>
  <cp:lastModifiedBy>WJ</cp:lastModifiedBy>
  <cp:revision>120</cp:revision>
  <dcterms:created xsi:type="dcterms:W3CDTF">2017-08-01T11:37:00Z</dcterms:created>
  <dcterms:modified xsi:type="dcterms:W3CDTF">2017-08-04T01:47:08Z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