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99" r:id="rId3"/>
    <p:sldId id="298" r:id="rId4"/>
    <p:sldId id="286" r:id="rId5"/>
    <p:sldId id="288" r:id="rId6"/>
    <p:sldId id="287" r:id="rId7"/>
    <p:sldId id="289" r:id="rId8"/>
    <p:sldId id="290" r:id="rId9"/>
    <p:sldId id="291" r:id="rId10"/>
    <p:sldId id="292" r:id="rId11"/>
    <p:sldId id="293" r:id="rId12"/>
    <p:sldId id="294" r:id="rId13"/>
    <p:sldId id="296" r:id="rId14"/>
    <p:sldId id="297" r:id="rId15"/>
    <p:sldId id="300" r:id="rId1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2017/8/4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15</a:t>
            </a:fld>
            <a:endParaRPr lang="zh-CN" altLang="en-US"/>
          </a:p>
        </p:txBody>
      </p:sp>
    </p:spTree>
    <p:extLst>
      <p:ext uri="{BB962C8B-B14F-4D97-AF65-F5344CB8AC3E}">
        <p14:creationId xmlns:p14="http://schemas.microsoft.com/office/powerpoint/2010/main" val="356316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2</a:t>
            </a:fld>
            <a:endParaRPr lang="zh-CN" altLang="en-US"/>
          </a:p>
        </p:txBody>
      </p:sp>
    </p:spTree>
    <p:extLst>
      <p:ext uri="{BB962C8B-B14F-4D97-AF65-F5344CB8AC3E}">
        <p14:creationId xmlns:p14="http://schemas.microsoft.com/office/powerpoint/2010/main" val="230986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67CC210E-8B68-48AF-806E-557DB38F96A4}"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12772902"/>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7528" y="1318921"/>
            <a:ext cx="10196945" cy="1900093"/>
          </a:xfrm>
        </p:spPr>
        <p:txBody>
          <a:bodyPr anchor="b">
            <a:normAutofit/>
          </a:bodyPr>
          <a:lstStyle>
            <a:lvl1pPr algn="ctr">
              <a:defRPr sz="6000" b="1">
                <a:solidFill>
                  <a:schemeClr val="accent1">
                    <a:lumMod val="7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997528" y="3373436"/>
            <a:ext cx="10196945" cy="762144"/>
          </a:xfrm>
        </p:spPr>
        <p:txBody>
          <a:bodyPr anchor="ctr" anchorCtr="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t>2017/8/4</a:t>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t>‹#›</a:t>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21" name="组合 20"/>
          <p:cNvGrpSpPr/>
          <p:nvPr/>
        </p:nvGrpSpPr>
        <p:grpSpPr>
          <a:xfrm>
            <a:off x="2068080" y="1199399"/>
            <a:ext cx="8055841" cy="4459202"/>
            <a:chOff x="1670050" y="1812925"/>
            <a:chExt cx="5678488" cy="3143250"/>
          </a:xfrm>
        </p:grpSpPr>
        <p:sp>
          <p:nvSpPr>
            <p:cNvPr id="14" name="任意多边形 9"/>
            <p:cNvSpPr/>
            <p:nvPr/>
          </p:nvSpPr>
          <p:spPr bwMode="auto">
            <a:xfrm>
              <a:off x="1706563" y="4194175"/>
              <a:ext cx="720725" cy="750888"/>
            </a:xfrm>
            <a:custGeom>
              <a:avLst/>
              <a:gdLst>
                <a:gd name="T0" fmla="*/ 0 w 952500"/>
                <a:gd name="T1" fmla="*/ 0 h 1054100"/>
                <a:gd name="T2" fmla="*/ 218139 w 952500"/>
                <a:gd name="T3" fmla="*/ 534895 h 1054100"/>
                <a:gd name="T4" fmla="*/ 545349 w 952500"/>
                <a:gd name="T5" fmla="*/ 451116 h 1054100"/>
                <a:gd name="T6" fmla="*/ 0 w 952500"/>
                <a:gd name="T7" fmla="*/ 0 h 1054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500" h="1054100">
                  <a:moveTo>
                    <a:pt x="0" y="0"/>
                  </a:moveTo>
                  <a:lnTo>
                    <a:pt x="381000" y="1054100"/>
                  </a:lnTo>
                  <a:lnTo>
                    <a:pt x="952500" y="889000"/>
                  </a:lnTo>
                  <a:lnTo>
                    <a:pt x="0" y="0"/>
                  </a:lnTo>
                  <a:close/>
                </a:path>
              </a:pathLst>
            </a:custGeom>
            <a:solidFill>
              <a:schemeClr val="accent1">
                <a:lumMod val="75000"/>
              </a:schemeClr>
            </a:solidFill>
            <a:ln>
              <a:noFill/>
            </a:ln>
          </p:spPr>
          <p:txBody>
            <a:bodyPr wrap="square" anchor="ctr">
              <a:normAutofit/>
            </a:bodyPr>
            <a:lstStyle/>
            <a:p>
              <a:pPr>
                <a:defRPr/>
              </a:pPr>
              <a:endParaRPr lang="zh-CN" altLang="en-US"/>
            </a:p>
          </p:txBody>
        </p:sp>
        <p:sp>
          <p:nvSpPr>
            <p:cNvPr id="15" name="任意多边形 10"/>
            <p:cNvSpPr/>
            <p:nvPr/>
          </p:nvSpPr>
          <p:spPr bwMode="auto">
            <a:xfrm>
              <a:off x="1670050" y="1901825"/>
              <a:ext cx="5397500" cy="2908300"/>
            </a:xfrm>
            <a:custGeom>
              <a:avLst/>
              <a:gdLst>
                <a:gd name="T0" fmla="*/ 0 w 5397138"/>
                <a:gd name="T1" fmla="*/ 0 h 2908300"/>
                <a:gd name="T2" fmla="*/ 5397862 w 5397138"/>
                <a:gd name="T3" fmla="*/ 540657 h 2908300"/>
                <a:gd name="T4" fmla="*/ 4852050 w 5397138"/>
                <a:gd name="T5" fmla="*/ 2654300 h 2908300"/>
                <a:gd name="T6" fmla="*/ 838312 w 5397138"/>
                <a:gd name="T7" fmla="*/ 2908300 h 2908300"/>
                <a:gd name="T8" fmla="*/ 0 w 5397138"/>
                <a:gd name="T9" fmla="*/ 0 h 290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97138" h="2908300">
                  <a:moveTo>
                    <a:pt x="0" y="0"/>
                  </a:moveTo>
                  <a:lnTo>
                    <a:pt x="5397138" y="540657"/>
                  </a:lnTo>
                  <a:lnTo>
                    <a:pt x="4851400" y="2654300"/>
                  </a:lnTo>
                  <a:lnTo>
                    <a:pt x="838200" y="2908300"/>
                  </a:lnTo>
                  <a:lnTo>
                    <a:pt x="0" y="0"/>
                  </a:lnTo>
                  <a:close/>
                </a:path>
              </a:pathLst>
            </a:custGeom>
            <a:solidFill>
              <a:schemeClr val="accent1">
                <a:lumMod val="40000"/>
                <a:lumOff val="60000"/>
                <a:alpha val="76077"/>
              </a:schemeClr>
            </a:solidFill>
            <a:ln>
              <a:noFill/>
            </a:ln>
          </p:spPr>
          <p:txBody>
            <a:bodyPr wrap="square" anchor="ctr">
              <a:normAutofit/>
            </a:bodyPr>
            <a:lstStyle/>
            <a:p>
              <a:pPr>
                <a:defRPr/>
              </a:pPr>
              <a:endParaRPr lang="zh-CN" altLang="en-US"/>
            </a:p>
          </p:txBody>
        </p:sp>
        <p:sp>
          <p:nvSpPr>
            <p:cNvPr id="16" name="任意多边形 11"/>
            <p:cNvSpPr/>
            <p:nvPr/>
          </p:nvSpPr>
          <p:spPr bwMode="auto">
            <a:xfrm>
              <a:off x="2146300" y="1812925"/>
              <a:ext cx="5202238" cy="2806700"/>
            </a:xfrm>
            <a:custGeom>
              <a:avLst/>
              <a:gdLst>
                <a:gd name="T0" fmla="*/ 0 w 5202646"/>
                <a:gd name="T1" fmla="*/ 622178 h 2806338"/>
                <a:gd name="T2" fmla="*/ 5201422 w 5202646"/>
                <a:gd name="T3" fmla="*/ 0 h 2806338"/>
                <a:gd name="T4" fmla="*/ 4101134 w 5202646"/>
                <a:gd name="T5" fmla="*/ 2693079 h 2806338"/>
                <a:gd name="T6" fmla="*/ 368213 w 5202646"/>
                <a:gd name="T7" fmla="*/ 2807424 h 2806338"/>
                <a:gd name="T8" fmla="*/ 0 w 5202646"/>
                <a:gd name="T9" fmla="*/ 622178 h 2806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2646" h="2806338">
                  <a:moveTo>
                    <a:pt x="0" y="621938"/>
                  </a:moveTo>
                  <a:lnTo>
                    <a:pt x="5202646" y="0"/>
                  </a:lnTo>
                  <a:lnTo>
                    <a:pt x="4102100" y="2692038"/>
                  </a:lnTo>
                  <a:lnTo>
                    <a:pt x="368300" y="2806338"/>
                  </a:lnTo>
                  <a:lnTo>
                    <a:pt x="0" y="621938"/>
                  </a:lnTo>
                  <a:close/>
                </a:path>
              </a:pathLst>
            </a:custGeom>
            <a:solidFill>
              <a:schemeClr val="accent1">
                <a:alpha val="76077"/>
              </a:schemeClr>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bodyPr>
            <a:lstStyle/>
            <a:p>
              <a:endParaRPr lang="zh-CN" altLang="en-US"/>
            </a:p>
          </p:txBody>
        </p:sp>
        <p:sp>
          <p:nvSpPr>
            <p:cNvPr id="17" name="任意多边形 12"/>
            <p:cNvSpPr/>
            <p:nvPr/>
          </p:nvSpPr>
          <p:spPr bwMode="auto">
            <a:xfrm>
              <a:off x="6873875" y="4010025"/>
              <a:ext cx="442913" cy="558800"/>
            </a:xfrm>
            <a:custGeom>
              <a:avLst/>
              <a:gdLst>
                <a:gd name="T0" fmla="*/ 0 w 292100"/>
                <a:gd name="T1" fmla="*/ 29236 h 368300"/>
                <a:gd name="T2" fmla="*/ 671592 w 292100"/>
                <a:gd name="T3" fmla="*/ 0 h 368300"/>
                <a:gd name="T4" fmla="*/ 175199 w 292100"/>
                <a:gd name="T5" fmla="*/ 847834 h 368300"/>
                <a:gd name="T6" fmla="*/ 0 w 292100"/>
                <a:gd name="T7" fmla="*/ 29236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100" h="368300">
                  <a:moveTo>
                    <a:pt x="0" y="12700"/>
                  </a:moveTo>
                  <a:lnTo>
                    <a:pt x="292100" y="0"/>
                  </a:lnTo>
                  <a:lnTo>
                    <a:pt x="76200" y="368300"/>
                  </a:lnTo>
                  <a:lnTo>
                    <a:pt x="0" y="12700"/>
                  </a:lnTo>
                  <a:close/>
                </a:path>
              </a:pathLst>
            </a:custGeom>
            <a:solidFill>
              <a:schemeClr val="accent1">
                <a:lumMod val="75000"/>
              </a:schemeClr>
            </a:solidFill>
            <a:ln>
              <a:noFill/>
            </a:ln>
          </p:spPr>
          <p:txBody>
            <a:bodyPr wrap="square" anchor="ctr">
              <a:normAutofit/>
            </a:bodyPr>
            <a:lstStyle/>
            <a:p>
              <a:pPr>
                <a:defRPr/>
              </a:pPr>
              <a:endParaRPr lang="zh-CN" altLang="en-US"/>
            </a:p>
          </p:txBody>
        </p:sp>
        <p:sp>
          <p:nvSpPr>
            <p:cNvPr id="18" name="任意多边形 13"/>
            <p:cNvSpPr/>
            <p:nvPr/>
          </p:nvSpPr>
          <p:spPr bwMode="auto">
            <a:xfrm>
              <a:off x="6153150" y="4670425"/>
              <a:ext cx="809625" cy="285750"/>
            </a:xfrm>
            <a:custGeom>
              <a:avLst/>
              <a:gdLst>
                <a:gd name="T0" fmla="*/ 0 w 647700"/>
                <a:gd name="T1" fmla="*/ 79375 h 228600"/>
                <a:gd name="T2" fmla="*/ 1012031 w 647700"/>
                <a:gd name="T3" fmla="*/ 0 h 228600"/>
                <a:gd name="T4" fmla="*/ 99219 w 647700"/>
                <a:gd name="T5" fmla="*/ 357188 h 228600"/>
                <a:gd name="T6" fmla="*/ 0 w 647700"/>
                <a:gd name="T7" fmla="*/ 79375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0" h="228600">
                  <a:moveTo>
                    <a:pt x="0" y="50800"/>
                  </a:moveTo>
                  <a:lnTo>
                    <a:pt x="647700" y="0"/>
                  </a:lnTo>
                  <a:lnTo>
                    <a:pt x="63500" y="228600"/>
                  </a:lnTo>
                  <a:lnTo>
                    <a:pt x="0" y="50800"/>
                  </a:lnTo>
                  <a:close/>
                </a:path>
              </a:pathLst>
            </a:custGeom>
            <a:solidFill>
              <a:schemeClr val="accent1">
                <a:lumMod val="75000"/>
              </a:schemeClr>
            </a:solidFill>
            <a:ln>
              <a:noFill/>
            </a:ln>
          </p:spPr>
          <p:txBody>
            <a:bodyPr wrap="square" anchor="ctr">
              <a:normAutofit/>
            </a:bodyPr>
            <a:lstStyle/>
            <a:p>
              <a:pPr>
                <a:defRPr/>
              </a:pPr>
              <a:endParaRPr lang="zh-CN" altLang="en-US"/>
            </a:p>
          </p:txBody>
        </p:sp>
        <p:cxnSp>
          <p:nvCxnSpPr>
            <p:cNvPr id="19" name="直接连接符 18"/>
            <p:cNvCxnSpPr/>
            <p:nvPr/>
          </p:nvCxnSpPr>
          <p:spPr>
            <a:xfrm>
              <a:off x="2642400" y="2688031"/>
              <a:ext cx="38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642400" y="3267306"/>
              <a:ext cx="38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447514" y="2462281"/>
            <a:ext cx="5479998" cy="800389"/>
          </a:xfrm>
        </p:spPr>
        <p:txBody>
          <a:bodyPr anchor="ctr" anchorCtr="0">
            <a:normAutofit/>
          </a:bodyPr>
          <a:lstStyle>
            <a:lvl1pPr algn="ctr">
              <a:defRPr sz="2800">
                <a:solidFill>
                  <a:schemeClr val="bg1"/>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3356001" y="3514673"/>
            <a:ext cx="5479998" cy="760099"/>
          </a:xfrm>
        </p:spPr>
        <p:txBody>
          <a:bodyPr anchor="ctr" anchorCtr="0">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normAutofit/>
          </a:body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0AE57A9-CA8D-4ADE-8D70-425D8DAAC44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chemeClr val="accent1"/>
                </a:solidFill>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838200" y="1569720"/>
            <a:ext cx="5181600" cy="460724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569720"/>
            <a:ext cx="5181600" cy="460724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78507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839788" y="2608985"/>
            <a:ext cx="5157787" cy="3684588"/>
          </a:xfrm>
        </p:spPr>
        <p:txBody>
          <a:bodyPr/>
          <a:lstStyle>
            <a:lvl1pPr>
              <a:defRPr>
                <a:solidFill>
                  <a:schemeClr val="accent1"/>
                </a:solidFill>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78507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Content Placeholder 5"/>
          <p:cNvSpPr>
            <a:spLocks noGrp="1"/>
          </p:cNvSpPr>
          <p:nvPr>
            <p:ph sz="quarter" idx="4"/>
          </p:nvPr>
        </p:nvSpPr>
        <p:spPr>
          <a:xfrm>
            <a:off x="6172200" y="2608985"/>
            <a:ext cx="5183188" cy="3684588"/>
          </a:xfrm>
        </p:spPr>
        <p:txBody>
          <a:bodyPr/>
          <a:lstStyle>
            <a:lvl1pPr>
              <a:defRPr>
                <a:solidFill>
                  <a:schemeClr val="accent1"/>
                </a:solidFill>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19620000">
            <a:off x="3077401" y="1810667"/>
            <a:ext cx="5940624" cy="1346606"/>
          </a:xfrm>
        </p:spPr>
        <p:txBody>
          <a:bodyPr>
            <a:normAutofit/>
          </a:bodyPr>
          <a:lstStyle>
            <a:lvl1pPr algn="ctr">
              <a:defRPr sz="8000"/>
            </a:lvl1pPr>
          </a:lstStyle>
          <a:p>
            <a:r>
              <a:rPr lang="zh-CN" altLang="en-US" dirty="0"/>
              <a:t>编辑标题</a:t>
            </a:r>
            <a:endParaRPr lang="en-US" dirty="0"/>
          </a:p>
        </p:txBody>
      </p:sp>
      <p:sp>
        <p:nvSpPr>
          <p:cNvPr id="3" name="Date Placeholder 2"/>
          <p:cNvSpPr>
            <a:spLocks noGrp="1"/>
          </p:cNvSpPr>
          <p:nvPr>
            <p:ph type="dt" sz="half" idx="10"/>
          </p:nvPr>
        </p:nvSpPr>
        <p:spPr/>
        <p:txBody>
          <a:bodyPr/>
          <a:lstStyle/>
          <a:p>
            <a:fld id="{8931B3D3-CF9D-4615-8F0E-2797DCC3CC0E}" type="datetimeFigureOut">
              <a:rPr lang="zh-CN" altLang="en-US" smtClean="0"/>
              <a:t>2017/8/4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7ED3D3-A6B4-4DCE-A49E-6372A084DAFB}" type="slidenum">
              <a:rPr lang="zh-CN" altLang="en-US" smtClean="0"/>
              <a:t>‹#›</a:t>
            </a:fld>
            <a:endParaRPr lang="zh-CN" altLang="en-US"/>
          </a:p>
        </p:txBody>
      </p:sp>
      <p:cxnSp>
        <p:nvCxnSpPr>
          <p:cNvPr id="10" name="直接连接符 9"/>
          <p:cNvCxnSpPr/>
          <p:nvPr/>
        </p:nvCxnSpPr>
        <p:spPr>
          <a:xfrm flipH="1">
            <a:off x="-30866" y="2579832"/>
            <a:ext cx="4501265" cy="317302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3430120">
            <a:off x="5431325" y="-1763862"/>
            <a:ext cx="395355" cy="6976862"/>
          </a:xfrm>
          <a:custGeom>
            <a:avLst/>
            <a:gdLst>
              <a:gd name="connsiteX0" fmla="*/ 0 w 328131"/>
              <a:gd name="connsiteY0" fmla="*/ 508549 h 4872799"/>
              <a:gd name="connsiteX1" fmla="*/ 328131 w 328131"/>
              <a:gd name="connsiteY1" fmla="*/ 0 h 4872799"/>
              <a:gd name="connsiteX2" fmla="*/ 328131 w 328131"/>
              <a:gd name="connsiteY2" fmla="*/ 4872799 h 4872799"/>
              <a:gd name="connsiteX3" fmla="*/ 0 w 328131"/>
              <a:gd name="connsiteY3" fmla="*/ 4661079 h 4872799"/>
              <a:gd name="connsiteX0-1" fmla="*/ 0 w 337331"/>
              <a:gd name="connsiteY0-2" fmla="*/ 407823 h 4872799"/>
              <a:gd name="connsiteX1-3" fmla="*/ 337331 w 337331"/>
              <a:gd name="connsiteY1-4" fmla="*/ 0 h 4872799"/>
              <a:gd name="connsiteX2-5" fmla="*/ 337331 w 337331"/>
              <a:gd name="connsiteY2-6" fmla="*/ 4872799 h 4872799"/>
              <a:gd name="connsiteX3-7" fmla="*/ 9200 w 337331"/>
              <a:gd name="connsiteY3-8" fmla="*/ 4661079 h 4872799"/>
              <a:gd name="connsiteX4" fmla="*/ 0 w 337331"/>
              <a:gd name="connsiteY4" fmla="*/ 407823 h 487279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37331" h="4872799">
                <a:moveTo>
                  <a:pt x="0" y="407823"/>
                </a:moveTo>
                <a:lnTo>
                  <a:pt x="337331" y="0"/>
                </a:lnTo>
                <a:lnTo>
                  <a:pt x="337331" y="4872799"/>
                </a:lnTo>
                <a:lnTo>
                  <a:pt x="9200" y="4661079"/>
                </a:lnTo>
                <a:cubicBezTo>
                  <a:pt x="9200" y="3276902"/>
                  <a:pt x="0" y="1792000"/>
                  <a:pt x="0" y="4078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cxnSp>
        <p:nvCxnSpPr>
          <p:cNvPr id="11" name="直接连接符 10"/>
          <p:cNvCxnSpPr/>
          <p:nvPr/>
        </p:nvCxnSpPr>
        <p:spPr>
          <a:xfrm flipV="1">
            <a:off x="9048750" y="2362202"/>
            <a:ext cx="3143250" cy="22082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rot="3430120" flipH="1" flipV="1">
            <a:off x="8608333" y="2131412"/>
            <a:ext cx="288000" cy="5400000"/>
          </a:xfrm>
          <a:custGeom>
            <a:avLst/>
            <a:gdLst>
              <a:gd name="connsiteX0" fmla="*/ 0 w 328131"/>
              <a:gd name="connsiteY0" fmla="*/ 508549 h 4872799"/>
              <a:gd name="connsiteX1" fmla="*/ 328131 w 328131"/>
              <a:gd name="connsiteY1" fmla="*/ 0 h 4872799"/>
              <a:gd name="connsiteX2" fmla="*/ 328131 w 328131"/>
              <a:gd name="connsiteY2" fmla="*/ 4872799 h 4872799"/>
              <a:gd name="connsiteX3" fmla="*/ 0 w 328131"/>
              <a:gd name="connsiteY3" fmla="*/ 4661079 h 4872799"/>
              <a:gd name="connsiteX0-1" fmla="*/ 0 w 359283"/>
              <a:gd name="connsiteY0-2" fmla="*/ 406295 h 4872799"/>
              <a:gd name="connsiteX1-3" fmla="*/ 359283 w 359283"/>
              <a:gd name="connsiteY1-4" fmla="*/ 0 h 4872799"/>
              <a:gd name="connsiteX2-5" fmla="*/ 359283 w 359283"/>
              <a:gd name="connsiteY2-6" fmla="*/ 4872799 h 4872799"/>
              <a:gd name="connsiteX3-7" fmla="*/ 31152 w 359283"/>
              <a:gd name="connsiteY3-8" fmla="*/ 4661079 h 4872799"/>
              <a:gd name="connsiteX4" fmla="*/ 0 w 359283"/>
              <a:gd name="connsiteY4" fmla="*/ 406295 h 487279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9283" h="4872799">
                <a:moveTo>
                  <a:pt x="0" y="406295"/>
                </a:moveTo>
                <a:lnTo>
                  <a:pt x="359283" y="0"/>
                </a:lnTo>
                <a:lnTo>
                  <a:pt x="359283" y="4872799"/>
                </a:lnTo>
                <a:lnTo>
                  <a:pt x="31152" y="4661079"/>
                </a:lnTo>
                <a:cubicBezTo>
                  <a:pt x="31152" y="3276902"/>
                  <a:pt x="0" y="1790472"/>
                  <a:pt x="0" y="406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0" name="内容占位符 19"/>
          <p:cNvSpPr>
            <a:spLocks noGrp="1"/>
          </p:cNvSpPr>
          <p:nvPr>
            <p:ph sz="quarter" idx="13" hasCustomPrompt="1"/>
          </p:nvPr>
        </p:nvSpPr>
        <p:spPr>
          <a:xfrm rot="19620000">
            <a:off x="5759240" y="3953419"/>
            <a:ext cx="3686562" cy="1300758"/>
          </a:xfrm>
        </p:spPr>
        <p:txBody>
          <a:bodyPr anchor="ctr" anchorCtr="0"/>
          <a:lstStyle>
            <a:lvl1pPr marL="0" indent="0" algn="ctr">
              <a:buNone/>
              <a:defRPr>
                <a:solidFill>
                  <a:schemeClr val="accent1">
                    <a:lumMod val="75000"/>
                  </a:schemeClr>
                </a:solidFill>
              </a:defRPr>
            </a:lvl1pPr>
          </a:lstStyle>
          <a:p>
            <a:pPr lvl="0"/>
            <a:r>
              <a:rPr lang="zh-CN" altLang="en-US" dirty="0"/>
              <a:t>添加副标题</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solidFill>
                  <a:schemeClr val="accent1"/>
                </a:solidFill>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6440" y="365125"/>
            <a:ext cx="173736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84582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1036955"/>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13"/>
            </p:custDataLst>
          </p:nvPr>
        </p:nvSpPr>
        <p:spPr>
          <a:xfrm>
            <a:off x="838200" y="1539240"/>
            <a:ext cx="10515600" cy="463772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70AE57A9-CA8D-4ADE-8D70-425D8DAAC44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8.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p:txBody>
          <a:bodyPr>
            <a:normAutofit/>
          </a:bodyPr>
          <a:lstStyle/>
          <a:p>
            <a:r>
              <a:rPr lang="zh-CN" altLang="en-US" dirty="0"/>
              <a:t>植物心语</a:t>
            </a:r>
          </a:p>
        </p:txBody>
      </p:sp>
      <p:sp>
        <p:nvSpPr>
          <p:cNvPr id="5" name="副标题 4"/>
          <p:cNvSpPr>
            <a:spLocks noGrp="1"/>
          </p:cNvSpPr>
          <p:nvPr>
            <p:ph type="subTitle" idx="1"/>
            <p:custDataLst>
              <p:tags r:id="rId3"/>
            </p:custDataLst>
          </p:nvPr>
        </p:nvSpPr>
        <p:spPr/>
        <p:txBody>
          <a:bodyPr>
            <a:normAutofit/>
          </a:bodyPr>
          <a:lstStyle/>
          <a:p>
            <a:r>
              <a:rPr lang="en-US" altLang="zh-CN" dirty="0">
                <a:solidFill>
                  <a:schemeClr val="accent1">
                    <a:lumMod val="50000"/>
                  </a:schemeClr>
                </a:solidFill>
                <a:latin typeface="微软雅黑" panose="020B0503020204020204" charset="-122"/>
                <a:ea typeface="微软雅黑" panose="020B0503020204020204" charset="-122"/>
                <a:sym typeface="+mn-ea"/>
              </a:rPr>
              <a:t>——</a:t>
            </a:r>
            <a:r>
              <a:rPr lang="zh-CN" altLang="en-US" dirty="0">
                <a:solidFill>
                  <a:schemeClr val="accent1">
                    <a:lumMod val="50000"/>
                  </a:schemeClr>
                </a:solidFill>
                <a:latin typeface="微软雅黑" panose="020B0503020204020204" charset="-122"/>
                <a:ea typeface="微软雅黑" panose="020B0503020204020204" charset="-122"/>
                <a:sym typeface="+mn-ea"/>
              </a:rPr>
              <a:t>各传感器与录放模块的联合应用</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相关传感器介绍</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5080635" y="1936750"/>
            <a:ext cx="6635750" cy="3415030"/>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sym typeface="+mn-ea"/>
              </a:rPr>
              <a:t>能够感知湿度的开关，当湿度达到或高于指定的湿度（可以通过电位器来设定湿度），开关处于闭合状态：否则，开关断开。</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使用方法：</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）将电源模块</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湿敏传感器</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灯拼好。</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）将电源模块接好电池，打开电源模块开关。</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）调节湿敏传感器的电位器，直到</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灯亮与暗的临界点。</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）对着湿敏传感器哈口气，</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灯亮；过段时间，</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灯慢慢的变暗。</a:t>
            </a:r>
            <a:endParaRPr lang="zh-CN" altLang="en-US">
              <a:latin typeface="微软雅黑" panose="020B0503020204020204" charset="-122"/>
              <a:ea typeface="微软雅黑" panose="020B0503020204020204" charset="-122"/>
            </a:endParaRPr>
          </a:p>
        </p:txBody>
      </p:sp>
      <p:sp>
        <p:nvSpPr>
          <p:cNvPr id="5" name="文本框 4"/>
          <p:cNvSpPr txBox="1"/>
          <p:nvPr/>
        </p:nvSpPr>
        <p:spPr>
          <a:xfrm>
            <a:off x="5080635" y="1477645"/>
            <a:ext cx="1325880" cy="368300"/>
          </a:xfrm>
          <a:prstGeom prst="rect">
            <a:avLst/>
          </a:prstGeom>
          <a:noFill/>
        </p:spPr>
        <p:txBody>
          <a:bodyPr wrap="none" rtlCol="0" anchor="t">
            <a:spAutoFit/>
          </a:bodyPr>
          <a:lstStyle/>
          <a:p>
            <a:pPr algn="l"/>
            <a:r>
              <a:rPr lang="zh-CN" altLang="en-US" b="1" dirty="0">
                <a:latin typeface="微软雅黑" panose="020B0503020204020204" charset="-122"/>
                <a:ea typeface="微软雅黑" panose="020B0503020204020204" charset="-122"/>
                <a:sym typeface="+mn-ea"/>
              </a:rPr>
              <a:t>湿敏传感器</a:t>
            </a:r>
          </a:p>
        </p:txBody>
      </p:sp>
      <p:pic>
        <p:nvPicPr>
          <p:cNvPr id="11" name="图片 10"/>
          <p:cNvPicPr>
            <a:picLocks noChangeAspect="1"/>
          </p:cNvPicPr>
          <p:nvPr/>
        </p:nvPicPr>
        <p:blipFill>
          <a:blip r:embed="rId5"/>
          <a:stretch>
            <a:fillRect/>
          </a:stretch>
        </p:blipFill>
        <p:spPr>
          <a:xfrm>
            <a:off x="560705" y="1702435"/>
            <a:ext cx="3822065" cy="4243070"/>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相关传感器介绍</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5080635" y="1936750"/>
            <a:ext cx="6635750" cy="383095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sym typeface="+mn-ea"/>
              </a:rPr>
              <a:t>可以实现逻辑运算中的“非”运算，反转输入的信号，即输入为高电平，输出为低电平，反之亦然。（注：“非”门模块默认的输出为高电平。）</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使用方法：</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）按照电源</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按钮开关</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非模块</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灯的顺序拼好。</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）将电源模块接好电池，打开电源模块开关。</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）打开电源，在没有按下按钮的状态下</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等就亮了，这就是输入为低电平，输出为高电平。</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）按下按钮，观察</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灯的状态。</a:t>
            </a:r>
            <a:endParaRPr lang="zh-CN" altLang="en-US">
              <a:latin typeface="微软雅黑" panose="020B0503020204020204" charset="-122"/>
              <a:ea typeface="微软雅黑" panose="020B0503020204020204" charset="-122"/>
            </a:endParaRPr>
          </a:p>
        </p:txBody>
      </p:sp>
      <p:sp>
        <p:nvSpPr>
          <p:cNvPr id="5" name="文本框 4"/>
          <p:cNvSpPr txBox="1"/>
          <p:nvPr/>
        </p:nvSpPr>
        <p:spPr>
          <a:xfrm>
            <a:off x="5080635" y="1477645"/>
            <a:ext cx="1097280" cy="368300"/>
          </a:xfrm>
          <a:prstGeom prst="rect">
            <a:avLst/>
          </a:prstGeom>
          <a:noFill/>
        </p:spPr>
        <p:txBody>
          <a:bodyPr wrap="none" rtlCol="0" anchor="t">
            <a:spAutoFit/>
          </a:bodyPr>
          <a:lstStyle/>
          <a:p>
            <a:pPr algn="l"/>
            <a:r>
              <a:rPr lang="zh-CN" altLang="en-US" b="1" dirty="0">
                <a:latin typeface="微软雅黑" panose="020B0503020204020204" charset="-122"/>
                <a:ea typeface="微软雅黑" panose="020B0503020204020204" charset="-122"/>
                <a:sym typeface="+mn-ea"/>
              </a:rPr>
              <a:t>“非”门</a:t>
            </a:r>
          </a:p>
        </p:txBody>
      </p:sp>
      <p:pic>
        <p:nvPicPr>
          <p:cNvPr id="4" name="图片 3"/>
          <p:cNvPicPr>
            <a:picLocks noChangeAspect="1"/>
          </p:cNvPicPr>
          <p:nvPr/>
        </p:nvPicPr>
        <p:blipFill>
          <a:blip r:embed="rId5"/>
          <a:stretch>
            <a:fillRect/>
          </a:stretch>
        </p:blipFill>
        <p:spPr>
          <a:xfrm>
            <a:off x="666750" y="1735455"/>
            <a:ext cx="3996690" cy="396113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相关传感器介绍</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5080635" y="2569845"/>
            <a:ext cx="5724525"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sym typeface="+mn-ea"/>
              </a:rPr>
              <a:t>能够延长传感器节点，在此处用于延长湿敏传感器，可将鳄鱼线夹的一端夹在湿敏传感器的感应片区，另一端深入被测土壤中。</a:t>
            </a:r>
            <a:endParaRPr lang="zh-CN" altLang="en-US">
              <a:latin typeface="微软雅黑" panose="020B0503020204020204" charset="-122"/>
              <a:ea typeface="微软雅黑" panose="020B0503020204020204" charset="-122"/>
            </a:endParaRPr>
          </a:p>
        </p:txBody>
      </p:sp>
      <p:sp>
        <p:nvSpPr>
          <p:cNvPr id="5" name="文本框 4"/>
          <p:cNvSpPr txBox="1"/>
          <p:nvPr/>
        </p:nvSpPr>
        <p:spPr>
          <a:xfrm>
            <a:off x="5080635" y="1477645"/>
            <a:ext cx="1097280" cy="368300"/>
          </a:xfrm>
          <a:prstGeom prst="rect">
            <a:avLst/>
          </a:prstGeom>
          <a:noFill/>
        </p:spPr>
        <p:txBody>
          <a:bodyPr wrap="none" rtlCol="0" anchor="t">
            <a:spAutoFit/>
          </a:bodyPr>
          <a:lstStyle/>
          <a:p>
            <a:pPr algn="l"/>
            <a:r>
              <a:rPr lang="zh-CN" altLang="en-US" b="1" dirty="0">
                <a:latin typeface="微软雅黑" panose="020B0503020204020204" charset="-122"/>
                <a:ea typeface="微软雅黑" panose="020B0503020204020204" charset="-122"/>
                <a:sym typeface="+mn-ea"/>
              </a:rPr>
              <a:t>鳄鱼夹线</a:t>
            </a:r>
          </a:p>
        </p:txBody>
      </p:sp>
      <p:pic>
        <p:nvPicPr>
          <p:cNvPr id="6" name="图片 5"/>
          <p:cNvPicPr>
            <a:picLocks noChangeAspect="1"/>
          </p:cNvPicPr>
          <p:nvPr/>
        </p:nvPicPr>
        <p:blipFill>
          <a:blip r:embed="rId5"/>
          <a:stretch>
            <a:fillRect/>
          </a:stretch>
        </p:blipFill>
        <p:spPr>
          <a:xfrm>
            <a:off x="665480" y="2145665"/>
            <a:ext cx="4017645" cy="2347595"/>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拓展延伸</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701040" y="1814195"/>
            <a:ext cx="10548620" cy="3415030"/>
          </a:xfrm>
          <a:prstGeom prst="rect">
            <a:avLst/>
          </a:prstGeom>
          <a:noFill/>
        </p:spPr>
        <p:txBody>
          <a:bodyPr wrap="square" rtlCol="0" anchor="t">
            <a:spAutoFit/>
          </a:bodyPr>
          <a:lstStyle/>
          <a:p>
            <a:pPr>
              <a:lnSpc>
                <a:spcPct val="150000"/>
              </a:lnSpc>
            </a:pPr>
            <a:r>
              <a:rPr lang="zh-CN" altLang="en-US" b="1" dirty="0">
                <a:latin typeface="微软雅黑" panose="020B0503020204020204" charset="-122"/>
                <a:ea typeface="微软雅黑" panose="020B0503020204020204" charset="-122"/>
                <a:sym typeface="+mn-ea"/>
              </a:rPr>
              <a:t>植物的生长环境：</a:t>
            </a:r>
          </a:p>
          <a:p>
            <a:pPr>
              <a:lnSpc>
                <a:spcPct val="150000"/>
              </a:lnSpc>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、光照。万物生长靠太阳，所以说光的强弱对植物的生长状况有极大的影响，有些植物喜阳性，有些植喜阴性。</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、水分。世间有生命的万物几乎离不开水，脱离了水就无法生长繁殖，只能走向死亡。</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、温度。温度的高低直接影响植物的生长与休眠，过高或过低都能影响部分的植物出现死亡现象。</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、养分。养分的充足能使植物生长旺盛，反之矮小株弱。</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5</a:t>
            </a:r>
            <a:r>
              <a:rPr lang="zh-CN" altLang="en-US" dirty="0">
                <a:latin typeface="微软雅黑" panose="020B0503020204020204" charset="-122"/>
                <a:ea typeface="微软雅黑" panose="020B0503020204020204" charset="-122"/>
                <a:sym typeface="+mn-ea"/>
              </a:rPr>
              <a:t>、土壤。酸性或碱性对植物的选择是非常关健，还有土壤质地的好与坏是植物生长的主要根本。</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6</a:t>
            </a:r>
            <a:r>
              <a:rPr lang="zh-CN" altLang="en-US" dirty="0">
                <a:latin typeface="微软雅黑" panose="020B0503020204020204" charset="-122"/>
                <a:ea typeface="微软雅黑" panose="020B0503020204020204" charset="-122"/>
                <a:sym typeface="+mn-ea"/>
              </a:rPr>
              <a:t>、空气。空气是植物气体交换的主要场所，进行氧气和二氧化碳交换过程。</a:t>
            </a:r>
            <a:endParaRPr lang="zh-CN" altLang="en-US" dirty="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总结交流</a:t>
            </a:r>
          </a:p>
        </p:txBody>
      </p:sp>
      <p:sp>
        <p:nvSpPr>
          <p:cNvPr id="2" name="文本框 1"/>
          <p:cNvSpPr txBox="1"/>
          <p:nvPr/>
        </p:nvSpPr>
        <p:spPr>
          <a:xfrm>
            <a:off x="701040" y="1458595"/>
            <a:ext cx="10548620" cy="1938020"/>
          </a:xfrm>
          <a:prstGeom prst="rect">
            <a:avLst/>
          </a:prstGeom>
          <a:noFill/>
        </p:spPr>
        <p:txBody>
          <a:bodyPr wrap="square" rtlCol="0" anchor="t">
            <a:spAutoFit/>
          </a:bodyPr>
          <a:lstStyle/>
          <a:p>
            <a:pPr>
              <a:lnSpc>
                <a:spcPct val="150000"/>
              </a:lnSpc>
            </a:pPr>
            <a:r>
              <a:rPr lang="zh-CN" altLang="en-US" sz="1600" b="1" dirty="0">
                <a:latin typeface="微软雅黑" panose="020B0503020204020204" charset="-122"/>
                <a:ea typeface="微软雅黑" panose="020B0503020204020204" charset="-122"/>
                <a:sym typeface="+mn-ea"/>
              </a:rPr>
              <a:t>展示你们小组所设计和模型</a:t>
            </a:r>
          </a:p>
          <a:p>
            <a:pPr>
              <a:lnSpc>
                <a:spcPct val="150000"/>
              </a:lnSpc>
            </a:pPr>
            <a:endParaRPr lang="zh-CN" altLang="en-US" sz="1600" dirty="0">
              <a:latin typeface="微软雅黑" panose="020B0503020204020204" charset="-122"/>
              <a:ea typeface="微软雅黑" panose="020B0503020204020204" charset="-122"/>
              <a:sym typeface="+mn-ea"/>
            </a:endParaRPr>
          </a:p>
          <a:p>
            <a:pPr>
              <a:lnSpc>
                <a:spcPct val="150000"/>
              </a:lnSpc>
            </a:pPr>
            <a:r>
              <a:rPr lang="zh-CN" altLang="en-US" sz="1600" dirty="0">
                <a:latin typeface="微软雅黑" panose="020B0503020204020204" charset="-122"/>
                <a:ea typeface="微软雅黑" panose="020B0503020204020204" charset="-122"/>
                <a:sym typeface="+mn-ea"/>
              </a:rPr>
              <a:t>说明设计理由，测试效果，看看效果如何，是否遇到了什么问题，你是怎么解决的？你有什么新颖的设计吗？各小组间互相评价。</a:t>
            </a:r>
            <a:endParaRPr lang="zh-CN" altLang="en-US" sz="1600" dirty="0">
              <a:latin typeface="微软雅黑" panose="020B0503020204020204" charset="-122"/>
              <a:ea typeface="微软雅黑" panose="020B0503020204020204" charset="-122"/>
            </a:endParaRPr>
          </a:p>
          <a:p>
            <a:pPr>
              <a:lnSpc>
                <a:spcPct val="150000"/>
              </a:lnSpc>
            </a:pPr>
            <a:endParaRPr lang="zh-CN" altLang="en-US" sz="1600" dirty="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延展想象</a:t>
            </a:r>
          </a:p>
        </p:txBody>
      </p:sp>
      <p:sp>
        <p:nvSpPr>
          <p:cNvPr id="2" name="文本框 1"/>
          <p:cNvSpPr txBox="1"/>
          <p:nvPr/>
        </p:nvSpPr>
        <p:spPr>
          <a:xfrm>
            <a:off x="701040" y="1458595"/>
            <a:ext cx="10548620" cy="2123658"/>
          </a:xfrm>
          <a:prstGeom prst="rect">
            <a:avLst/>
          </a:prstGeom>
          <a:noFill/>
        </p:spPr>
        <p:txBody>
          <a:bodyPr wrap="square" rtlCol="0" anchor="t">
            <a:spAutoFit/>
          </a:bodyPr>
          <a:lstStyle/>
          <a:p>
            <a:r>
              <a:rPr lang="en-US" altLang="zh-CN" dirty="0"/>
              <a:t>1.</a:t>
            </a:r>
            <a:r>
              <a:rPr lang="zh-CN" altLang="zh-CN" dirty="0"/>
              <a:t>思考会说话的植物设计有什么需要改进的地方？你还希望身边的什么物品可以对你做出回应呢？</a:t>
            </a:r>
          </a:p>
          <a:p>
            <a:pPr>
              <a:lnSpc>
                <a:spcPct val="150000"/>
              </a:lnSpc>
            </a:pPr>
            <a:endParaRPr lang="en-US" altLang="zh-CN" sz="1600" dirty="0">
              <a:latin typeface="微软雅黑" panose="020B0503020204020204" charset="-122"/>
              <a:ea typeface="微软雅黑" panose="020B0503020204020204" charset="-122"/>
            </a:endParaRPr>
          </a:p>
          <a:p>
            <a:pPr>
              <a:lnSpc>
                <a:spcPct val="150000"/>
              </a:lnSpc>
            </a:pPr>
            <a:endParaRPr lang="en-US" altLang="zh-CN" sz="1600" dirty="0">
              <a:latin typeface="微软雅黑" panose="020B0503020204020204" charset="-122"/>
              <a:ea typeface="微软雅黑" panose="020B0503020204020204" charset="-122"/>
            </a:endParaRPr>
          </a:p>
          <a:p>
            <a:pPr>
              <a:lnSpc>
                <a:spcPct val="150000"/>
              </a:lnSpc>
            </a:pPr>
            <a:endParaRPr lang="en-US" altLang="zh-CN" sz="1600" dirty="0">
              <a:latin typeface="微软雅黑" panose="020B0503020204020204" charset="-122"/>
              <a:ea typeface="微软雅黑" panose="020B0503020204020204" charset="-122"/>
            </a:endParaRPr>
          </a:p>
          <a:p>
            <a:r>
              <a:rPr lang="en-US" altLang="zh-CN" dirty="0"/>
              <a:t>2.</a:t>
            </a:r>
            <a:r>
              <a:rPr lang="zh-CN" altLang="zh-CN" dirty="0"/>
              <a:t>开展小组头脑风暴会议，看看你们能否利用录放模块与各种传感器配合做出更有新意的控制系统呢？</a:t>
            </a:r>
          </a:p>
          <a:p>
            <a:pPr>
              <a:lnSpc>
                <a:spcPct val="150000"/>
              </a:lnSpc>
            </a:pPr>
            <a:endParaRPr lang="zh-CN" altLang="en-US" sz="1600" dirty="0">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144045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endParaRPr lang="zh-CN" altLang="en-US" sz="3600" i="1" dirty="0">
              <a:latin typeface="微软雅黑" panose="020B0503020204020204" charset="-122"/>
              <a:ea typeface="微软雅黑" panose="020B0503020204020204" charset="-122"/>
            </a:endParaRPr>
          </a:p>
        </p:txBody>
      </p:sp>
      <p:sp>
        <p:nvSpPr>
          <p:cNvPr id="4" name="矩形 3">
            <a:extLst>
              <a:ext uri="{FF2B5EF4-FFF2-40B4-BE49-F238E27FC236}">
                <a16:creationId xmlns:a16="http://schemas.microsoft.com/office/drawing/2014/main" id="{44ECBCF9-E620-4AFF-8944-AC5FCBB8C64E}"/>
              </a:ext>
            </a:extLst>
          </p:cNvPr>
          <p:cNvSpPr/>
          <p:nvPr/>
        </p:nvSpPr>
        <p:spPr>
          <a:xfrm>
            <a:off x="743902" y="443411"/>
            <a:ext cx="2262158" cy="923330"/>
          </a:xfrm>
          <a:prstGeom prst="rect">
            <a:avLst/>
          </a:prstGeom>
          <a:noFill/>
        </p:spPr>
        <p:txBody>
          <a:bodyPr wrap="none" lIns="91440" tIns="45720" rIns="91440" bIns="45720">
            <a:spAutoFit/>
          </a:bodyPr>
          <a:lstStyle/>
          <a:p>
            <a:pPr algn="ctr"/>
            <a:r>
              <a:rPr lang="zh-CN" altLang="en-US"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rPr>
              <a:t>想一想</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矩形 4">
            <a:extLst>
              <a:ext uri="{FF2B5EF4-FFF2-40B4-BE49-F238E27FC236}">
                <a16:creationId xmlns:a16="http://schemas.microsoft.com/office/drawing/2014/main" id="{442D276B-784B-465F-A556-977B4A56CDD3}"/>
              </a:ext>
            </a:extLst>
          </p:cNvPr>
          <p:cNvSpPr/>
          <p:nvPr/>
        </p:nvSpPr>
        <p:spPr>
          <a:xfrm>
            <a:off x="2412940" y="2967335"/>
            <a:ext cx="7318889" cy="1384995"/>
          </a:xfrm>
          <a:prstGeom prst="rect">
            <a:avLst/>
          </a:prstGeom>
          <a:noFill/>
          <a:effectLst>
            <a:softEdge rad="0"/>
          </a:effectLst>
        </p:spPr>
        <p:txBody>
          <a:bodyPr wrap="square" lIns="91440" tIns="45720" rIns="91440" bIns="45720">
            <a:spAutoFit/>
          </a:bodyPr>
          <a:lstStyle/>
          <a:p>
            <a:pPr algn="ctr"/>
            <a:r>
              <a:rPr lang="zh-CN" alt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sym typeface="+mn-ea"/>
              </a:rPr>
              <a:t>自然界中的声现象实在是太多了。除了人类，</a:t>
            </a:r>
            <a:endParaRPr lang="en-US" altLang="zh-CN"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sym typeface="+mn-ea"/>
            </a:endParaRPr>
          </a:p>
          <a:p>
            <a:pPr algn="ctr"/>
            <a:r>
              <a:rPr lang="zh-CN" alt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sym typeface="+mn-ea"/>
              </a:rPr>
              <a:t>动物界也有不少是利用声的高手，</a:t>
            </a:r>
            <a:endParaRPr lang="en-US" altLang="zh-CN"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sym typeface="+mn-ea"/>
            </a:endParaRPr>
          </a:p>
          <a:p>
            <a:pPr algn="ctr"/>
            <a:r>
              <a:rPr lang="zh-CN" alt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sym typeface="+mn-ea"/>
              </a:rPr>
              <a:t>你能举出一些例子吗？</a:t>
            </a:r>
            <a:endParaRPr lang="zh-CN" alt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7" name="组合 6">
            <a:extLst>
              <a:ext uri="{FF2B5EF4-FFF2-40B4-BE49-F238E27FC236}">
                <a16:creationId xmlns:a16="http://schemas.microsoft.com/office/drawing/2014/main" id="{7B045DCE-8B89-4EF2-BEB1-6E2D38A1321B}"/>
              </a:ext>
            </a:extLst>
          </p:cNvPr>
          <p:cNvGrpSpPr/>
          <p:nvPr/>
        </p:nvGrpSpPr>
        <p:grpSpPr>
          <a:xfrm>
            <a:off x="242629" y="635131"/>
            <a:ext cx="545729" cy="539889"/>
            <a:chOff x="8313532" y="3238425"/>
            <a:chExt cx="581392" cy="458484"/>
          </a:xfrm>
        </p:grpSpPr>
        <p:sp>
          <p:nvSpPr>
            <p:cNvPr id="8" name="Oval 150">
              <a:extLst>
                <a:ext uri="{FF2B5EF4-FFF2-40B4-BE49-F238E27FC236}">
                  <a16:creationId xmlns:a16="http://schemas.microsoft.com/office/drawing/2014/main" id="{9DFC8EB8-A526-4912-A6F9-A0BDDFB24D92}"/>
                </a:ext>
              </a:extLst>
            </p:cNvPr>
            <p:cNvSpPr>
              <a:spLocks noChangeArrowheads="1"/>
            </p:cNvSpPr>
            <p:nvPr/>
          </p:nvSpPr>
          <p:spPr bwMode="auto">
            <a:xfrm>
              <a:off x="8557965" y="3288140"/>
              <a:ext cx="93906" cy="11462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51">
              <a:extLst>
                <a:ext uri="{FF2B5EF4-FFF2-40B4-BE49-F238E27FC236}">
                  <a16:creationId xmlns:a16="http://schemas.microsoft.com/office/drawing/2014/main" id="{06778101-3654-4846-8A2C-62C9C009BAD5}"/>
                </a:ext>
              </a:extLst>
            </p:cNvPr>
            <p:cNvSpPr>
              <a:spLocks/>
            </p:cNvSpPr>
            <p:nvPr/>
          </p:nvSpPr>
          <p:spPr bwMode="auto">
            <a:xfrm>
              <a:off x="8505488" y="3411047"/>
              <a:ext cx="197480" cy="120145"/>
            </a:xfrm>
            <a:custGeom>
              <a:avLst/>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52">
              <a:extLst>
                <a:ext uri="{FF2B5EF4-FFF2-40B4-BE49-F238E27FC236}">
                  <a16:creationId xmlns:a16="http://schemas.microsoft.com/office/drawing/2014/main" id="{6436C46B-D06C-4C14-9B16-BE77F4055822}"/>
                </a:ext>
              </a:extLst>
            </p:cNvPr>
            <p:cNvSpPr>
              <a:spLocks noEditPoints="1"/>
            </p:cNvSpPr>
            <p:nvPr/>
          </p:nvSpPr>
          <p:spPr bwMode="auto">
            <a:xfrm>
              <a:off x="8313532" y="3361332"/>
              <a:ext cx="138098" cy="91145"/>
            </a:xfrm>
            <a:custGeom>
              <a:avLst/>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53">
              <a:extLst>
                <a:ext uri="{FF2B5EF4-FFF2-40B4-BE49-F238E27FC236}">
                  <a16:creationId xmlns:a16="http://schemas.microsoft.com/office/drawing/2014/main" id="{36D4FA80-22C3-475D-BBD9-45E5349ADBB8}"/>
                </a:ext>
              </a:extLst>
            </p:cNvPr>
            <p:cNvSpPr>
              <a:spLocks noEditPoints="1"/>
            </p:cNvSpPr>
            <p:nvPr/>
          </p:nvSpPr>
          <p:spPr bwMode="auto">
            <a:xfrm>
              <a:off x="8341151" y="3471810"/>
              <a:ext cx="138098" cy="109097"/>
            </a:xfrm>
            <a:custGeom>
              <a:avLst/>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54">
              <a:extLst>
                <a:ext uri="{FF2B5EF4-FFF2-40B4-BE49-F238E27FC236}">
                  <a16:creationId xmlns:a16="http://schemas.microsoft.com/office/drawing/2014/main" id="{2C6ED98F-D76B-4188-BD4D-1489667C0B25}"/>
                </a:ext>
              </a:extLst>
            </p:cNvPr>
            <p:cNvSpPr>
              <a:spLocks noEditPoints="1"/>
            </p:cNvSpPr>
            <p:nvPr/>
          </p:nvSpPr>
          <p:spPr bwMode="auto">
            <a:xfrm>
              <a:off x="8429534" y="3531192"/>
              <a:ext cx="109097" cy="138098"/>
            </a:xfrm>
            <a:custGeom>
              <a:avLst/>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55">
              <a:extLst>
                <a:ext uri="{FF2B5EF4-FFF2-40B4-BE49-F238E27FC236}">
                  <a16:creationId xmlns:a16="http://schemas.microsoft.com/office/drawing/2014/main" id="{B6D60992-EA6D-44C2-AEDC-DC069C6CEFB5}"/>
                </a:ext>
              </a:extLst>
            </p:cNvPr>
            <p:cNvSpPr>
              <a:spLocks noEditPoints="1"/>
            </p:cNvSpPr>
            <p:nvPr/>
          </p:nvSpPr>
          <p:spPr bwMode="auto">
            <a:xfrm>
              <a:off x="8557965" y="3558811"/>
              <a:ext cx="91145" cy="138098"/>
            </a:xfrm>
            <a:custGeom>
              <a:avLst/>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56">
              <a:extLst>
                <a:ext uri="{FF2B5EF4-FFF2-40B4-BE49-F238E27FC236}">
                  <a16:creationId xmlns:a16="http://schemas.microsoft.com/office/drawing/2014/main" id="{C36AC067-D698-4FBA-A549-C98BC73FFFCD}"/>
                </a:ext>
              </a:extLst>
            </p:cNvPr>
            <p:cNvSpPr>
              <a:spLocks noEditPoints="1"/>
            </p:cNvSpPr>
            <p:nvPr/>
          </p:nvSpPr>
          <p:spPr bwMode="auto">
            <a:xfrm>
              <a:off x="8671205" y="3531192"/>
              <a:ext cx="106335" cy="140860"/>
            </a:xfrm>
            <a:custGeom>
              <a:avLst/>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57">
              <a:extLst>
                <a:ext uri="{FF2B5EF4-FFF2-40B4-BE49-F238E27FC236}">
                  <a16:creationId xmlns:a16="http://schemas.microsoft.com/office/drawing/2014/main" id="{36F928F2-8C38-4F36-A16A-BEA7D4F1B789}"/>
                </a:ext>
              </a:extLst>
            </p:cNvPr>
            <p:cNvSpPr>
              <a:spLocks noEditPoints="1"/>
            </p:cNvSpPr>
            <p:nvPr/>
          </p:nvSpPr>
          <p:spPr bwMode="auto">
            <a:xfrm>
              <a:off x="8730587" y="3471810"/>
              <a:ext cx="138098" cy="109097"/>
            </a:xfrm>
            <a:custGeom>
              <a:avLst/>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8">
              <a:extLst>
                <a:ext uri="{FF2B5EF4-FFF2-40B4-BE49-F238E27FC236}">
                  <a16:creationId xmlns:a16="http://schemas.microsoft.com/office/drawing/2014/main" id="{63DA5704-CD42-4852-87E8-A7EF2F9C2E28}"/>
                </a:ext>
              </a:extLst>
            </p:cNvPr>
            <p:cNvSpPr>
              <a:spLocks noEditPoints="1"/>
            </p:cNvSpPr>
            <p:nvPr/>
          </p:nvSpPr>
          <p:spPr bwMode="auto">
            <a:xfrm>
              <a:off x="8755445" y="3361332"/>
              <a:ext cx="139479" cy="91145"/>
            </a:xfrm>
            <a:custGeom>
              <a:avLst/>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59">
              <a:extLst>
                <a:ext uri="{FF2B5EF4-FFF2-40B4-BE49-F238E27FC236}">
                  <a16:creationId xmlns:a16="http://schemas.microsoft.com/office/drawing/2014/main" id="{30040EA2-724D-4202-9734-7BC9BBECDE76}"/>
                </a:ext>
              </a:extLst>
            </p:cNvPr>
            <p:cNvSpPr>
              <a:spLocks noEditPoints="1"/>
            </p:cNvSpPr>
            <p:nvPr/>
          </p:nvSpPr>
          <p:spPr bwMode="auto">
            <a:xfrm>
              <a:off x="8437820" y="3238425"/>
              <a:ext cx="334197" cy="331435"/>
            </a:xfrm>
            <a:custGeom>
              <a:avLst/>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1">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custDataLst>
      <p:tags r:id="rId1"/>
    </p:custDataLst>
    <p:extLst>
      <p:ext uri="{BB962C8B-B14F-4D97-AF65-F5344CB8AC3E}">
        <p14:creationId xmlns:p14="http://schemas.microsoft.com/office/powerpoint/2010/main" val="144382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186267" y="275342"/>
            <a:ext cx="1205346" cy="5852782"/>
          </a:xfrm>
          <a:prstGeom prst="rect">
            <a:avLst/>
          </a:prstGeom>
        </p:spPr>
        <p:txBody>
          <a:bodyPr vert="eaVert" lIns="0" tIns="0" rIns="0" bIns="0" rtlCol="0" anchor="ctr" anchorCtr="0">
            <a:normAutofit/>
          </a:bodyPr>
          <a:lstStyle>
            <a:lvl1pPr defTabSz="914400" eaLnBrk="1" latinLnBrk="0" hangingPunct="1">
              <a:lnSpc>
                <a:spcPct val="90000"/>
              </a:lnSpc>
              <a:buNone/>
              <a:defRPr sz="3200" b="1">
                <a:solidFill>
                  <a:schemeClr val="accent1"/>
                </a:solidFill>
                <a:latin typeface="+mj-lt"/>
                <a:ea typeface="+mj-ea"/>
                <a:cs typeface="+mj-cs"/>
              </a:defRPr>
            </a:lvl1pPr>
          </a:lstStyle>
          <a:p>
            <a:r>
              <a:rPr lang="zh-CN" altLang="en-US" sz="3600" dirty="0"/>
              <a:t>植物的语言</a:t>
            </a:r>
          </a:p>
        </p:txBody>
      </p:sp>
      <p:pic>
        <p:nvPicPr>
          <p:cNvPr id="3" name="图片 2">
            <a:extLst>
              <a:ext uri="{FF2B5EF4-FFF2-40B4-BE49-F238E27FC236}">
                <a16:creationId xmlns:a16="http://schemas.microsoft.com/office/drawing/2014/main" id="{ADCCFC71-700F-4E2A-B738-995C02D16A44}"/>
              </a:ext>
            </a:extLst>
          </p:cNvPr>
          <p:cNvPicPr>
            <a:picLocks noChangeAspect="1"/>
          </p:cNvPicPr>
          <p:nvPr/>
        </p:nvPicPr>
        <p:blipFill>
          <a:blip r:embed="rId7"/>
          <a:stretch>
            <a:fillRect/>
          </a:stretch>
        </p:blipFill>
        <p:spPr>
          <a:xfrm>
            <a:off x="6105594" y="683805"/>
            <a:ext cx="4580017" cy="2926334"/>
          </a:xfrm>
          <a:prstGeom prst="rect">
            <a:avLst/>
          </a:prstGeom>
        </p:spPr>
      </p:pic>
      <p:sp>
        <p:nvSpPr>
          <p:cNvPr id="11" name="任意多边形 23"/>
          <p:cNvSpPr/>
          <p:nvPr>
            <p:custDataLst>
              <p:tags r:id="rId3"/>
            </p:custDataLst>
          </p:nvPr>
        </p:nvSpPr>
        <p:spPr bwMode="auto">
          <a:xfrm rot="8852783">
            <a:off x="10122658" y="3263342"/>
            <a:ext cx="1125907" cy="575806"/>
          </a:xfrm>
          <a:custGeom>
            <a:avLst/>
            <a:gdLst>
              <a:gd name="T0" fmla="*/ 0 w 1206500"/>
              <a:gd name="T1" fmla="*/ 37033 h 1003300"/>
              <a:gd name="T2" fmla="*/ 539045 w 1206500"/>
              <a:gd name="T3" fmla="*/ 0 h 1003300"/>
              <a:gd name="T4" fmla="*/ 514221 w 1206500"/>
              <a:gd name="T5" fmla="*/ 11161 h 1003300"/>
              <a:gd name="T6" fmla="*/ 549685 w 1206500"/>
              <a:gd name="T7" fmla="*/ 14205 h 1003300"/>
              <a:gd name="T8" fmla="*/ 546138 w 1206500"/>
              <a:gd name="T9" fmla="*/ 20292 h 1003300"/>
              <a:gd name="T10" fmla="*/ 588694 w 1206500"/>
              <a:gd name="T11" fmla="*/ 20292 h 1003300"/>
              <a:gd name="T12" fmla="*/ 638343 w 1206500"/>
              <a:gd name="T13" fmla="*/ 18263 h 1003300"/>
              <a:gd name="T14" fmla="*/ 645436 w 1206500"/>
              <a:gd name="T15" fmla="*/ 28916 h 1003300"/>
              <a:gd name="T16" fmla="*/ 581601 w 1206500"/>
              <a:gd name="T17" fmla="*/ 38554 h 1003300"/>
              <a:gd name="T18" fmla="*/ 663167 w 1206500"/>
              <a:gd name="T19" fmla="*/ 31960 h 1003300"/>
              <a:gd name="T20" fmla="*/ 606426 w 1206500"/>
              <a:gd name="T21" fmla="*/ 44135 h 1003300"/>
              <a:gd name="T22" fmla="*/ 673807 w 1206500"/>
              <a:gd name="T23" fmla="*/ 41598 h 1003300"/>
              <a:gd name="T24" fmla="*/ 95751 w 1206500"/>
              <a:gd name="T25" fmla="*/ 80153 h 1003300"/>
              <a:gd name="T26" fmla="*/ 117030 w 1206500"/>
              <a:gd name="T27" fmla="*/ 75587 h 1003300"/>
              <a:gd name="T28" fmla="*/ 163132 w 1206500"/>
              <a:gd name="T29" fmla="*/ 70007 h 1003300"/>
              <a:gd name="T30" fmla="*/ 74474 w 1206500"/>
              <a:gd name="T31" fmla="*/ 68992 h 1003300"/>
              <a:gd name="T32" fmla="*/ 124122 w 1206500"/>
              <a:gd name="T33" fmla="*/ 61890 h 1003300"/>
              <a:gd name="T34" fmla="*/ 56742 w 1206500"/>
              <a:gd name="T35" fmla="*/ 60876 h 1003300"/>
              <a:gd name="T36" fmla="*/ 106390 w 1206500"/>
              <a:gd name="T37" fmla="*/ 51745 h 1003300"/>
              <a:gd name="T38" fmla="*/ 31917 w 1206500"/>
              <a:gd name="T39" fmla="*/ 49208 h 1003300"/>
              <a:gd name="T40" fmla="*/ 31917 w 1206500"/>
              <a:gd name="T41" fmla="*/ 45149 h 1003300"/>
              <a:gd name="T42" fmla="*/ 74474 w 1206500"/>
              <a:gd name="T43" fmla="*/ 41091 h 1003300"/>
              <a:gd name="T44" fmla="*/ 0 w 1206500"/>
              <a:gd name="T45" fmla="*/ 37033 h 1003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rgbClr val="A6A6A6">
              <a:alpha val="34117"/>
            </a:srgbClr>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bodyPr>
          <a:lstStyle/>
          <a:p>
            <a:endParaRPr lang="zh-CN" altLang="en-US"/>
          </a:p>
        </p:txBody>
      </p:sp>
      <p:sp>
        <p:nvSpPr>
          <p:cNvPr id="10" name="任意多边形 13"/>
          <p:cNvSpPr/>
          <p:nvPr>
            <p:custDataLst>
              <p:tags r:id="rId4"/>
            </p:custDataLst>
          </p:nvPr>
        </p:nvSpPr>
        <p:spPr bwMode="auto">
          <a:xfrm rot="8852783">
            <a:off x="5542641" y="454797"/>
            <a:ext cx="1125907" cy="575806"/>
          </a:xfrm>
          <a:custGeom>
            <a:avLst/>
            <a:gdLst>
              <a:gd name="T0" fmla="*/ 0 w 1206500"/>
              <a:gd name="T1" fmla="*/ 37033 h 1003300"/>
              <a:gd name="T2" fmla="*/ 539045 w 1206500"/>
              <a:gd name="T3" fmla="*/ 0 h 1003300"/>
              <a:gd name="T4" fmla="*/ 514221 w 1206500"/>
              <a:gd name="T5" fmla="*/ 11161 h 1003300"/>
              <a:gd name="T6" fmla="*/ 549685 w 1206500"/>
              <a:gd name="T7" fmla="*/ 14205 h 1003300"/>
              <a:gd name="T8" fmla="*/ 546138 w 1206500"/>
              <a:gd name="T9" fmla="*/ 20292 h 1003300"/>
              <a:gd name="T10" fmla="*/ 588694 w 1206500"/>
              <a:gd name="T11" fmla="*/ 20292 h 1003300"/>
              <a:gd name="T12" fmla="*/ 638343 w 1206500"/>
              <a:gd name="T13" fmla="*/ 18263 h 1003300"/>
              <a:gd name="T14" fmla="*/ 645436 w 1206500"/>
              <a:gd name="T15" fmla="*/ 28916 h 1003300"/>
              <a:gd name="T16" fmla="*/ 581601 w 1206500"/>
              <a:gd name="T17" fmla="*/ 38554 h 1003300"/>
              <a:gd name="T18" fmla="*/ 663167 w 1206500"/>
              <a:gd name="T19" fmla="*/ 31960 h 1003300"/>
              <a:gd name="T20" fmla="*/ 606426 w 1206500"/>
              <a:gd name="T21" fmla="*/ 44135 h 1003300"/>
              <a:gd name="T22" fmla="*/ 673807 w 1206500"/>
              <a:gd name="T23" fmla="*/ 41598 h 1003300"/>
              <a:gd name="T24" fmla="*/ 95751 w 1206500"/>
              <a:gd name="T25" fmla="*/ 80153 h 1003300"/>
              <a:gd name="T26" fmla="*/ 117030 w 1206500"/>
              <a:gd name="T27" fmla="*/ 75587 h 1003300"/>
              <a:gd name="T28" fmla="*/ 163132 w 1206500"/>
              <a:gd name="T29" fmla="*/ 70007 h 1003300"/>
              <a:gd name="T30" fmla="*/ 74474 w 1206500"/>
              <a:gd name="T31" fmla="*/ 68992 h 1003300"/>
              <a:gd name="T32" fmla="*/ 124122 w 1206500"/>
              <a:gd name="T33" fmla="*/ 61890 h 1003300"/>
              <a:gd name="T34" fmla="*/ 56742 w 1206500"/>
              <a:gd name="T35" fmla="*/ 60876 h 1003300"/>
              <a:gd name="T36" fmla="*/ 106390 w 1206500"/>
              <a:gd name="T37" fmla="*/ 51745 h 1003300"/>
              <a:gd name="T38" fmla="*/ 31917 w 1206500"/>
              <a:gd name="T39" fmla="*/ 49208 h 1003300"/>
              <a:gd name="T40" fmla="*/ 31917 w 1206500"/>
              <a:gd name="T41" fmla="*/ 45149 h 1003300"/>
              <a:gd name="T42" fmla="*/ 74474 w 1206500"/>
              <a:gd name="T43" fmla="*/ 41091 h 1003300"/>
              <a:gd name="T44" fmla="*/ 0 w 1206500"/>
              <a:gd name="T45" fmla="*/ 37033 h 1003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rgbClr val="A6A6A6">
              <a:alpha val="34117"/>
            </a:srgbClr>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bodyPr>
          <a:lstStyle/>
          <a:p>
            <a:endParaRPr lang="zh-CN" altLang="en-US"/>
          </a:p>
        </p:txBody>
      </p:sp>
      <p:sp>
        <p:nvSpPr>
          <p:cNvPr id="4" name="矩形 3">
            <a:extLst>
              <a:ext uri="{FF2B5EF4-FFF2-40B4-BE49-F238E27FC236}">
                <a16:creationId xmlns:a16="http://schemas.microsoft.com/office/drawing/2014/main" id="{41AB16BE-52CD-484C-87B7-144F7F0E2D9F}"/>
              </a:ext>
            </a:extLst>
          </p:cNvPr>
          <p:cNvSpPr/>
          <p:nvPr/>
        </p:nvSpPr>
        <p:spPr>
          <a:xfrm>
            <a:off x="-720630" y="2890707"/>
            <a:ext cx="13023466" cy="2585323"/>
          </a:xfrm>
          <a:prstGeom prst="rect">
            <a:avLst/>
          </a:prstGeom>
          <a:noFill/>
        </p:spPr>
        <p:txBody>
          <a:bodyPr wrap="square" lIns="91440" tIns="45720" rIns="91440" bIns="45720">
            <a:spAutoFit/>
          </a:bodyPr>
          <a:lstStyle/>
          <a:p>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植物的生长条件</a:t>
            </a:r>
            <a:endParaRPr lang="en-US" altLang="zh-CN"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植物该如何表达自己的需求</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100435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基础项目</a:t>
            </a:r>
          </a:p>
        </p:txBody>
      </p:sp>
      <p:sp>
        <p:nvSpPr>
          <p:cNvPr id="2" name="文本框 1"/>
          <p:cNvSpPr txBox="1"/>
          <p:nvPr/>
        </p:nvSpPr>
        <p:spPr>
          <a:xfrm>
            <a:off x="734695" y="1388745"/>
            <a:ext cx="9499600" cy="3415030"/>
          </a:xfrm>
          <a:prstGeom prst="rect">
            <a:avLst/>
          </a:prstGeom>
          <a:noFill/>
        </p:spPr>
        <p:txBody>
          <a:bodyPr wrap="square" rtlCol="0" anchor="t">
            <a:spAutoFit/>
          </a:bodyPr>
          <a:lstStyle/>
          <a:p>
            <a:pPr>
              <a:lnSpc>
                <a:spcPct val="150000"/>
              </a:lnSpc>
            </a:pPr>
            <a:r>
              <a:rPr lang="zh-CN" altLang="en-US" b="1" dirty="0">
                <a:latin typeface="微软雅黑" panose="020B0503020204020204" charset="-122"/>
                <a:ea typeface="微软雅黑" panose="020B0503020204020204" charset="-122"/>
                <a:sym typeface="+mn-ea"/>
              </a:rPr>
              <a:t>任务描述</a:t>
            </a:r>
            <a:endParaRPr lang="zh-CN" altLang="en-US" dirty="0">
              <a:latin typeface="微软雅黑" panose="020B0503020204020204" charset="-122"/>
              <a:ea typeface="微软雅黑" panose="020B0503020204020204" charset="-122"/>
              <a:sym typeface="+mn-ea"/>
            </a:endParaRPr>
          </a:p>
          <a:p>
            <a:pPr>
              <a:lnSpc>
                <a:spcPct val="150000"/>
              </a:lnSpc>
            </a:pPr>
            <a:r>
              <a:rPr lang="zh-CN" altLang="en-US" dirty="0">
                <a:latin typeface="微软雅黑" panose="020B0503020204020204" charset="-122"/>
                <a:ea typeface="微软雅黑" panose="020B0503020204020204" charset="-122"/>
                <a:sym typeface="+mn-ea"/>
              </a:rPr>
              <a:t>任务名称：简易录音机</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具体要求：利用录放模块，制作可以录制声音，并且播放出来的简易录音机。</a:t>
            </a:r>
            <a:endParaRPr lang="zh-CN" altLang="en-US" dirty="0">
              <a:latin typeface="微软雅黑" panose="020B0503020204020204" charset="-122"/>
              <a:ea typeface="微软雅黑" panose="020B0503020204020204" charset="-122"/>
            </a:endParaRPr>
          </a:p>
          <a:p>
            <a:pPr>
              <a:lnSpc>
                <a:spcPct val="150000"/>
              </a:lnSpc>
            </a:pPr>
            <a:endParaRPr lang="zh-CN" altLang="en-US" dirty="0">
              <a:latin typeface="微软雅黑" panose="020B0503020204020204" charset="-122"/>
              <a:ea typeface="微软雅黑" panose="020B0503020204020204" charset="-122"/>
            </a:endParaRPr>
          </a:p>
          <a:p>
            <a:pPr>
              <a:lnSpc>
                <a:spcPct val="150000"/>
              </a:lnSpc>
            </a:pPr>
            <a:r>
              <a:rPr lang="zh-CN" altLang="en-US" b="1" dirty="0">
                <a:latin typeface="微软雅黑" panose="020B0503020204020204" charset="-122"/>
                <a:ea typeface="微软雅黑" panose="020B0503020204020204" charset="-122"/>
                <a:sym typeface="+mn-ea"/>
              </a:rPr>
              <a:t>模型制作</a:t>
            </a:r>
          </a:p>
          <a:p>
            <a:pPr>
              <a:lnSpc>
                <a:spcPct val="150000"/>
              </a:lnSpc>
            </a:pPr>
            <a:r>
              <a:rPr lang="zh-CN" altLang="en-US" dirty="0">
                <a:latin typeface="微软雅黑" panose="020B0503020204020204" charset="-122"/>
                <a:ea typeface="微软雅黑" panose="020B0503020204020204" charset="-122"/>
                <a:sym typeface="+mn-ea"/>
              </a:rPr>
              <a:t>我们来制作一个简易录音机吧，在制作过程中，你可能会需要了解某些相关知识，你可以</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阅读下面材料，也可以自己去查看相关书籍。</a:t>
            </a:r>
            <a:endParaRPr lang="en-US" altLang="zh-CN" dirty="0">
              <a:latin typeface="微软雅黑" panose="020B0503020204020204" charset="-122"/>
              <a:ea typeface="微软雅黑" panose="020B0503020204020204" charset="-122"/>
            </a:endParaRPr>
          </a:p>
          <a:p>
            <a:pPr>
              <a:lnSpc>
                <a:spcPct val="150000"/>
              </a:lnSpc>
            </a:pPr>
            <a:endParaRPr lang="zh-CN" altLang="en-US">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5"/>
          <a:stretch>
            <a:fillRect/>
          </a:stretch>
        </p:blipFill>
        <p:spPr>
          <a:xfrm>
            <a:off x="1570355" y="4803775"/>
            <a:ext cx="8220710" cy="1614805"/>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基础项目</a:t>
            </a:r>
          </a:p>
        </p:txBody>
      </p:sp>
      <p:sp>
        <p:nvSpPr>
          <p:cNvPr id="2" name="文本框 1"/>
          <p:cNvSpPr txBox="1"/>
          <p:nvPr/>
        </p:nvSpPr>
        <p:spPr>
          <a:xfrm>
            <a:off x="734695" y="1388745"/>
            <a:ext cx="9499600" cy="4661535"/>
          </a:xfrm>
          <a:prstGeom prst="rect">
            <a:avLst/>
          </a:prstGeom>
          <a:noFill/>
        </p:spPr>
        <p:txBody>
          <a:bodyPr wrap="square" rtlCol="0" anchor="t">
            <a:spAutoFit/>
          </a:bodyPr>
          <a:lstStyle/>
          <a:p>
            <a:pPr>
              <a:lnSpc>
                <a:spcPct val="150000"/>
              </a:lnSpc>
            </a:pPr>
            <a:r>
              <a:rPr lang="zh-CN" altLang="en-US" b="1" dirty="0">
                <a:latin typeface="微软雅黑" panose="020B0503020204020204" charset="-122"/>
                <a:ea typeface="微软雅黑" panose="020B0503020204020204" charset="-122"/>
                <a:sym typeface="+mn-ea"/>
              </a:rPr>
              <a:t>录放模块</a:t>
            </a:r>
          </a:p>
          <a:p>
            <a:pPr>
              <a:lnSpc>
                <a:spcPct val="150000"/>
              </a:lnSpc>
            </a:pPr>
            <a:r>
              <a:rPr lang="zh-CN" altLang="en-US" dirty="0">
                <a:latin typeface="微软雅黑" panose="020B0503020204020204" charset="-122"/>
                <a:ea typeface="微软雅黑" panose="020B0503020204020204" charset="-122"/>
                <a:sym typeface="+mn-ea"/>
              </a:rPr>
              <a:t>可以实现声音的录制和播放，可以选择单次每收到一次信号</a:t>
            </a:r>
          </a:p>
          <a:p>
            <a:pPr>
              <a:lnSpc>
                <a:spcPct val="150000"/>
              </a:lnSpc>
            </a:pPr>
            <a:r>
              <a:rPr lang="zh-CN" altLang="en-US" dirty="0">
                <a:latin typeface="微软雅黑" panose="020B0503020204020204" charset="-122"/>
                <a:ea typeface="微软雅黑" panose="020B0503020204020204" charset="-122"/>
                <a:sym typeface="+mn-ea"/>
              </a:rPr>
              <a:t>就播放一次）和循环（收到一次信号后一直循环播放，直到</a:t>
            </a:r>
          </a:p>
          <a:p>
            <a:pPr>
              <a:lnSpc>
                <a:spcPct val="150000"/>
              </a:lnSpc>
            </a:pPr>
            <a:r>
              <a:rPr lang="zh-CN" altLang="en-US" dirty="0">
                <a:latin typeface="微软雅黑" panose="020B0503020204020204" charset="-122"/>
                <a:ea typeface="微软雅黑" panose="020B0503020204020204" charset="-122"/>
                <a:sym typeface="+mn-ea"/>
              </a:rPr>
              <a:t>收到停止信号）。</a:t>
            </a:r>
            <a:endParaRPr lang="zh-CN" altLang="en-US" dirty="0">
              <a:latin typeface="微软雅黑" panose="020B0503020204020204" charset="-122"/>
              <a:ea typeface="微软雅黑" panose="020B0503020204020204" charset="-122"/>
            </a:endParaRPr>
          </a:p>
          <a:p>
            <a:pPr>
              <a:lnSpc>
                <a:spcPct val="150000"/>
              </a:lnSpc>
            </a:pPr>
            <a:endParaRPr lang="zh-CN" altLang="en-US" dirty="0">
              <a:latin typeface="微软雅黑" panose="020B0503020204020204" charset="-122"/>
              <a:ea typeface="微软雅黑" panose="020B0503020204020204" charset="-122"/>
              <a:sym typeface="+mn-ea"/>
            </a:endParaRPr>
          </a:p>
          <a:p>
            <a:pPr>
              <a:lnSpc>
                <a:spcPct val="150000"/>
              </a:lnSpc>
            </a:pPr>
            <a:r>
              <a:rPr lang="zh-CN" altLang="en-US" b="1" dirty="0">
                <a:latin typeface="微软雅黑" panose="020B0503020204020204" charset="-122"/>
                <a:ea typeface="微软雅黑" panose="020B0503020204020204" charset="-122"/>
                <a:sym typeface="+mn-ea"/>
              </a:rPr>
              <a:t>使用方法：</a:t>
            </a:r>
          </a:p>
          <a:p>
            <a:pPr>
              <a:lnSpc>
                <a:spcPct val="150000"/>
              </a:lnSpc>
            </a:pP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）将电源模块</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按钮开关</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录放模块</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迷你喇叭依次拼好。</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）将电源模块接好电池，打开电源模块开关。</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）持续按录音模块上按钮直到录完你需要的声音为止。</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）按一下按钮开关，看有什么现象发生。</a:t>
            </a:r>
            <a:endParaRPr lang="zh-CN" altLang="en-US" dirty="0">
              <a:latin typeface="微软雅黑" panose="020B0503020204020204" charset="-122"/>
              <a:ea typeface="微软雅黑" panose="020B0503020204020204" charset="-122"/>
            </a:endParaRPr>
          </a:p>
          <a:p>
            <a:pPr>
              <a:lnSpc>
                <a:spcPct val="150000"/>
              </a:lnSpc>
            </a:pPr>
            <a:endParaRPr lang="zh-CN" altLang="en-US">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5"/>
          <a:stretch>
            <a:fillRect/>
          </a:stretch>
        </p:blipFill>
        <p:spPr>
          <a:xfrm>
            <a:off x="7370445" y="1588770"/>
            <a:ext cx="3759200" cy="436308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 课后思考</a:t>
            </a:r>
          </a:p>
        </p:txBody>
      </p:sp>
      <p:sp>
        <p:nvSpPr>
          <p:cNvPr id="2" name="文本框 1"/>
          <p:cNvSpPr txBox="1"/>
          <p:nvPr/>
        </p:nvSpPr>
        <p:spPr>
          <a:xfrm>
            <a:off x="867410" y="2584450"/>
            <a:ext cx="9499600" cy="1198880"/>
          </a:xfrm>
          <a:prstGeom prst="rect">
            <a:avLst/>
          </a:prstGeom>
          <a:noFill/>
        </p:spPr>
        <p:txBody>
          <a:bodyPr wrap="square" rtlCol="0" anchor="t">
            <a:spAutoFit/>
          </a:bodyPr>
          <a:lstStyle/>
          <a:p>
            <a:pPr algn="ctr">
              <a:lnSpc>
                <a:spcPct val="150000"/>
              </a:lnSpc>
            </a:pP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考虑一下单次和循环分别可以在什么情况下可以使用？</a:t>
            </a:r>
          </a:p>
          <a:p>
            <a:pPr algn="ctr">
              <a:lnSpc>
                <a:spcPct val="150000"/>
              </a:lnSpc>
            </a:pPr>
            <a:r>
              <a:rPr lang="zh-CN" altLang="en-US" sz="2400" dirty="0">
                <a:latin typeface="微软雅黑" panose="020B0503020204020204" charset="-122"/>
                <a:ea typeface="微软雅黑" panose="020B0503020204020204" charset="-122"/>
                <a:sym typeface="+mn-ea"/>
              </a:rPr>
              <a:t>设计一个情景并用录放模块实现它。</a:t>
            </a:r>
            <a:endParaRPr lang="zh-CN" altLang="en-US" sz="2400" dirty="0">
              <a:latin typeface="微软雅黑" panose="020B0503020204020204" charset="-122"/>
              <a:ea typeface="微软雅黑" panose="020B0503020204020204" charset="-122"/>
            </a:endParaRPr>
          </a:p>
        </p:txBody>
      </p:sp>
      <p:grpSp>
        <p:nvGrpSpPr>
          <p:cNvPr id="4" name="组合 3">
            <a:extLst>
              <a:ext uri="{FF2B5EF4-FFF2-40B4-BE49-F238E27FC236}">
                <a16:creationId xmlns:a16="http://schemas.microsoft.com/office/drawing/2014/main" id="{69BECC41-6498-49FE-A190-323FFA8917F1}"/>
              </a:ext>
            </a:extLst>
          </p:cNvPr>
          <p:cNvGrpSpPr/>
          <p:nvPr/>
        </p:nvGrpSpPr>
        <p:grpSpPr>
          <a:xfrm>
            <a:off x="173015" y="450513"/>
            <a:ext cx="466771" cy="544105"/>
            <a:chOff x="9537078" y="3152804"/>
            <a:chExt cx="466771" cy="544105"/>
          </a:xfrm>
        </p:grpSpPr>
        <p:sp>
          <p:nvSpPr>
            <p:cNvPr id="5" name="Freeform 160">
              <a:extLst>
                <a:ext uri="{FF2B5EF4-FFF2-40B4-BE49-F238E27FC236}">
                  <a16:creationId xmlns:a16="http://schemas.microsoft.com/office/drawing/2014/main" id="{B8694906-A4A6-4939-BEB4-5DCDD2321DFE}"/>
                </a:ext>
              </a:extLst>
            </p:cNvPr>
            <p:cNvSpPr>
              <a:spLocks/>
            </p:cNvSpPr>
            <p:nvPr/>
          </p:nvSpPr>
          <p:spPr bwMode="auto">
            <a:xfrm>
              <a:off x="9764939" y="3364094"/>
              <a:ext cx="5524" cy="8286"/>
            </a:xfrm>
            <a:custGeom>
              <a:avLst/>
              <a:gdLst>
                <a:gd name="T0" fmla="*/ 1 w 2"/>
                <a:gd name="T1" fmla="*/ 0 h 3"/>
                <a:gd name="T2" fmla="*/ 1 w 2"/>
                <a:gd name="T3" fmla="*/ 0 h 3"/>
                <a:gd name="T4" fmla="*/ 2 w 2"/>
                <a:gd name="T5" fmla="*/ 0 h 3"/>
                <a:gd name="T6" fmla="*/ 2 w 2"/>
                <a:gd name="T7" fmla="*/ 1 h 3"/>
                <a:gd name="T8" fmla="*/ 0 w 2"/>
                <a:gd name="T9" fmla="*/ 3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1" y="0"/>
                    <a:pt x="1" y="0"/>
                  </a:cubicBezTo>
                  <a:cubicBezTo>
                    <a:pt x="1" y="0"/>
                    <a:pt x="1" y="0"/>
                    <a:pt x="2" y="0"/>
                  </a:cubicBezTo>
                  <a:cubicBezTo>
                    <a:pt x="2" y="0"/>
                    <a:pt x="2" y="1"/>
                    <a:pt x="2" y="1"/>
                  </a:cubicBezTo>
                  <a:cubicBezTo>
                    <a:pt x="1" y="2"/>
                    <a:pt x="1" y="3"/>
                    <a:pt x="0" y="3"/>
                  </a:cubicBezTo>
                  <a:cubicBezTo>
                    <a:pt x="0" y="2"/>
                    <a:pt x="1" y="0"/>
                    <a:pt x="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161">
              <a:extLst>
                <a:ext uri="{FF2B5EF4-FFF2-40B4-BE49-F238E27FC236}">
                  <a16:creationId xmlns:a16="http://schemas.microsoft.com/office/drawing/2014/main" id="{5C808FBB-7F90-4627-B183-4FD93A3F0B3F}"/>
                </a:ext>
              </a:extLst>
            </p:cNvPr>
            <p:cNvSpPr>
              <a:spLocks/>
            </p:cNvSpPr>
            <p:nvPr/>
          </p:nvSpPr>
          <p:spPr bwMode="auto">
            <a:xfrm>
              <a:off x="9787035" y="3372379"/>
              <a:ext cx="8286" cy="11048"/>
            </a:xfrm>
            <a:custGeom>
              <a:avLst/>
              <a:gdLst>
                <a:gd name="T0" fmla="*/ 2 w 3"/>
                <a:gd name="T1" fmla="*/ 0 h 4"/>
                <a:gd name="T2" fmla="*/ 3 w 3"/>
                <a:gd name="T3" fmla="*/ 0 h 4"/>
                <a:gd name="T4" fmla="*/ 3 w 3"/>
                <a:gd name="T5" fmla="*/ 0 h 4"/>
                <a:gd name="T6" fmla="*/ 3 w 3"/>
                <a:gd name="T7" fmla="*/ 0 h 4"/>
                <a:gd name="T8" fmla="*/ 0 w 3"/>
                <a:gd name="T9" fmla="*/ 4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cubicBezTo>
                    <a:pt x="2" y="0"/>
                    <a:pt x="2" y="0"/>
                    <a:pt x="3" y="0"/>
                  </a:cubicBezTo>
                  <a:cubicBezTo>
                    <a:pt x="3" y="0"/>
                    <a:pt x="3" y="0"/>
                    <a:pt x="3" y="0"/>
                  </a:cubicBezTo>
                  <a:cubicBezTo>
                    <a:pt x="3" y="0"/>
                    <a:pt x="3" y="0"/>
                    <a:pt x="3" y="0"/>
                  </a:cubicBezTo>
                  <a:cubicBezTo>
                    <a:pt x="3" y="1"/>
                    <a:pt x="2" y="2"/>
                    <a:pt x="0" y="4"/>
                  </a:cubicBezTo>
                  <a:cubicBezTo>
                    <a:pt x="1" y="2"/>
                    <a:pt x="1" y="1"/>
                    <a:pt x="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162">
              <a:extLst>
                <a:ext uri="{FF2B5EF4-FFF2-40B4-BE49-F238E27FC236}">
                  <a16:creationId xmlns:a16="http://schemas.microsoft.com/office/drawing/2014/main" id="{B125C8F6-5CB2-4783-994A-541298617B82}"/>
                </a:ext>
              </a:extLst>
            </p:cNvPr>
            <p:cNvSpPr>
              <a:spLocks/>
            </p:cNvSpPr>
            <p:nvPr/>
          </p:nvSpPr>
          <p:spPr bwMode="auto">
            <a:xfrm>
              <a:off x="9729034" y="3380665"/>
              <a:ext cx="63525" cy="88383"/>
            </a:xfrm>
            <a:custGeom>
              <a:avLst/>
              <a:gdLst>
                <a:gd name="T0" fmla="*/ 0 w 23"/>
                <a:gd name="T1" fmla="*/ 29 h 32"/>
                <a:gd name="T2" fmla="*/ 6 w 23"/>
                <a:gd name="T3" fmla="*/ 15 h 32"/>
                <a:gd name="T4" fmla="*/ 7 w 23"/>
                <a:gd name="T5" fmla="*/ 14 h 32"/>
                <a:gd name="T6" fmla="*/ 6 w 23"/>
                <a:gd name="T7" fmla="*/ 0 h 32"/>
                <a:gd name="T8" fmla="*/ 7 w 23"/>
                <a:gd name="T9" fmla="*/ 1 h 32"/>
                <a:gd name="T10" fmla="*/ 11 w 23"/>
                <a:gd name="T11" fmla="*/ 0 h 32"/>
                <a:gd name="T12" fmla="*/ 13 w 23"/>
                <a:gd name="T13" fmla="*/ 4 h 32"/>
                <a:gd name="T14" fmla="*/ 19 w 23"/>
                <a:gd name="T15" fmla="*/ 4 h 32"/>
                <a:gd name="T16" fmla="*/ 19 w 23"/>
                <a:gd name="T17" fmla="*/ 5 h 32"/>
                <a:gd name="T18" fmla="*/ 21 w 23"/>
                <a:gd name="T19" fmla="*/ 8 h 32"/>
                <a:gd name="T20" fmla="*/ 22 w 23"/>
                <a:gd name="T21" fmla="*/ 8 h 32"/>
                <a:gd name="T22" fmla="*/ 23 w 23"/>
                <a:gd name="T23" fmla="*/ 9 h 32"/>
                <a:gd name="T24" fmla="*/ 12 w 23"/>
                <a:gd name="T25" fmla="*/ 17 h 32"/>
                <a:gd name="T26" fmla="*/ 12 w 23"/>
                <a:gd name="T27" fmla="*/ 18 h 32"/>
                <a:gd name="T28" fmla="*/ 5 w 23"/>
                <a:gd name="T29" fmla="*/ 32 h 32"/>
                <a:gd name="T30" fmla="*/ 0 w 23"/>
                <a:gd name="T31"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0" y="29"/>
                  </a:moveTo>
                  <a:cubicBezTo>
                    <a:pt x="6" y="15"/>
                    <a:pt x="6" y="15"/>
                    <a:pt x="6" y="15"/>
                  </a:cubicBezTo>
                  <a:cubicBezTo>
                    <a:pt x="6" y="15"/>
                    <a:pt x="7" y="15"/>
                    <a:pt x="7" y="14"/>
                  </a:cubicBezTo>
                  <a:cubicBezTo>
                    <a:pt x="6" y="0"/>
                    <a:pt x="6" y="0"/>
                    <a:pt x="6" y="0"/>
                  </a:cubicBezTo>
                  <a:cubicBezTo>
                    <a:pt x="6" y="1"/>
                    <a:pt x="7" y="1"/>
                    <a:pt x="7" y="1"/>
                  </a:cubicBezTo>
                  <a:cubicBezTo>
                    <a:pt x="8" y="1"/>
                    <a:pt x="10" y="1"/>
                    <a:pt x="11" y="0"/>
                  </a:cubicBezTo>
                  <a:cubicBezTo>
                    <a:pt x="11" y="2"/>
                    <a:pt x="12" y="3"/>
                    <a:pt x="13" y="4"/>
                  </a:cubicBezTo>
                  <a:cubicBezTo>
                    <a:pt x="14" y="5"/>
                    <a:pt x="17" y="5"/>
                    <a:pt x="19" y="4"/>
                  </a:cubicBezTo>
                  <a:cubicBezTo>
                    <a:pt x="19" y="4"/>
                    <a:pt x="19" y="5"/>
                    <a:pt x="19" y="5"/>
                  </a:cubicBezTo>
                  <a:cubicBezTo>
                    <a:pt x="19" y="6"/>
                    <a:pt x="20" y="8"/>
                    <a:pt x="21" y="8"/>
                  </a:cubicBezTo>
                  <a:cubicBezTo>
                    <a:pt x="21" y="8"/>
                    <a:pt x="21" y="8"/>
                    <a:pt x="22" y="8"/>
                  </a:cubicBezTo>
                  <a:cubicBezTo>
                    <a:pt x="22" y="8"/>
                    <a:pt x="22" y="9"/>
                    <a:pt x="23" y="9"/>
                  </a:cubicBezTo>
                  <a:cubicBezTo>
                    <a:pt x="12" y="17"/>
                    <a:pt x="12" y="17"/>
                    <a:pt x="12" y="17"/>
                  </a:cubicBezTo>
                  <a:cubicBezTo>
                    <a:pt x="12" y="17"/>
                    <a:pt x="12" y="17"/>
                    <a:pt x="12" y="18"/>
                  </a:cubicBezTo>
                  <a:cubicBezTo>
                    <a:pt x="5" y="32"/>
                    <a:pt x="5" y="32"/>
                    <a:pt x="5" y="32"/>
                  </a:cubicBezTo>
                  <a:lnTo>
                    <a:pt x="0"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163">
              <a:extLst>
                <a:ext uri="{FF2B5EF4-FFF2-40B4-BE49-F238E27FC236}">
                  <a16:creationId xmlns:a16="http://schemas.microsoft.com/office/drawing/2014/main" id="{7A961513-A9A6-4DCE-B343-3800EC3DDC1B}"/>
                </a:ext>
              </a:extLst>
            </p:cNvPr>
            <p:cNvSpPr>
              <a:spLocks/>
            </p:cNvSpPr>
            <p:nvPr/>
          </p:nvSpPr>
          <p:spPr bwMode="auto">
            <a:xfrm>
              <a:off x="9706938" y="3279854"/>
              <a:ext cx="161574" cy="200242"/>
            </a:xfrm>
            <a:custGeom>
              <a:avLst/>
              <a:gdLst>
                <a:gd name="T0" fmla="*/ 52 w 59"/>
                <a:gd name="T1" fmla="*/ 44 h 73"/>
                <a:gd name="T2" fmla="*/ 50 w 59"/>
                <a:gd name="T3" fmla="*/ 47 h 73"/>
                <a:gd name="T4" fmla="*/ 50 w 59"/>
                <a:gd name="T5" fmla="*/ 47 h 73"/>
                <a:gd name="T6" fmla="*/ 30 w 59"/>
                <a:gd name="T7" fmla="*/ 63 h 73"/>
                <a:gd name="T8" fmla="*/ 22 w 59"/>
                <a:gd name="T9" fmla="*/ 73 h 73"/>
                <a:gd name="T10" fmla="*/ 17 w 59"/>
                <a:gd name="T11" fmla="*/ 70 h 73"/>
                <a:gd name="T12" fmla="*/ 23 w 59"/>
                <a:gd name="T13" fmla="*/ 57 h 73"/>
                <a:gd name="T14" fmla="*/ 36 w 59"/>
                <a:gd name="T15" fmla="*/ 47 h 73"/>
                <a:gd name="T16" fmla="*/ 36 w 59"/>
                <a:gd name="T17" fmla="*/ 44 h 73"/>
                <a:gd name="T18" fmla="*/ 33 w 59"/>
                <a:gd name="T19" fmla="*/ 44 h 73"/>
                <a:gd name="T20" fmla="*/ 30 w 59"/>
                <a:gd name="T21" fmla="*/ 43 h 73"/>
                <a:gd name="T22" fmla="*/ 29 w 59"/>
                <a:gd name="T23" fmla="*/ 42 h 73"/>
                <a:gd name="T24" fmla="*/ 29 w 59"/>
                <a:gd name="T25" fmla="*/ 40 h 73"/>
                <a:gd name="T26" fmla="*/ 29 w 59"/>
                <a:gd name="T27" fmla="*/ 40 h 73"/>
                <a:gd name="T28" fmla="*/ 34 w 59"/>
                <a:gd name="T29" fmla="*/ 34 h 73"/>
                <a:gd name="T30" fmla="*/ 32 w 59"/>
                <a:gd name="T31" fmla="*/ 32 h 73"/>
                <a:gd name="T32" fmla="*/ 30 w 59"/>
                <a:gd name="T33" fmla="*/ 33 h 73"/>
                <a:gd name="T34" fmla="*/ 27 w 59"/>
                <a:gd name="T35" fmla="*/ 39 h 73"/>
                <a:gd name="T36" fmla="*/ 22 w 59"/>
                <a:gd name="T37" fmla="*/ 39 h 73"/>
                <a:gd name="T38" fmla="*/ 21 w 59"/>
                <a:gd name="T39" fmla="*/ 37 h 73"/>
                <a:gd name="T40" fmla="*/ 25 w 59"/>
                <a:gd name="T41" fmla="*/ 33 h 73"/>
                <a:gd name="T42" fmla="*/ 24 w 59"/>
                <a:gd name="T43" fmla="*/ 30 h 73"/>
                <a:gd name="T44" fmla="*/ 21 w 59"/>
                <a:gd name="T45" fmla="*/ 29 h 73"/>
                <a:gd name="T46" fmla="*/ 19 w 59"/>
                <a:gd name="T47" fmla="*/ 34 h 73"/>
                <a:gd name="T48" fmla="*/ 18 w 59"/>
                <a:gd name="T49" fmla="*/ 35 h 73"/>
                <a:gd name="T50" fmla="*/ 15 w 59"/>
                <a:gd name="T51" fmla="*/ 36 h 73"/>
                <a:gd name="T52" fmla="*/ 14 w 59"/>
                <a:gd name="T53" fmla="*/ 35 h 73"/>
                <a:gd name="T54" fmla="*/ 14 w 59"/>
                <a:gd name="T55" fmla="*/ 35 h 73"/>
                <a:gd name="T56" fmla="*/ 12 w 59"/>
                <a:gd name="T57" fmla="*/ 33 h 73"/>
                <a:gd name="T58" fmla="*/ 12 w 59"/>
                <a:gd name="T59" fmla="*/ 33 h 73"/>
                <a:gd name="T60" fmla="*/ 12 w 59"/>
                <a:gd name="T61" fmla="*/ 33 h 73"/>
                <a:gd name="T62" fmla="*/ 12 w 59"/>
                <a:gd name="T63" fmla="*/ 33 h 73"/>
                <a:gd name="T64" fmla="*/ 12 w 59"/>
                <a:gd name="T65" fmla="*/ 33 h 73"/>
                <a:gd name="T66" fmla="*/ 12 w 59"/>
                <a:gd name="T67" fmla="*/ 33 h 73"/>
                <a:gd name="T68" fmla="*/ 10 w 59"/>
                <a:gd name="T69" fmla="*/ 35 h 73"/>
                <a:gd name="T70" fmla="*/ 11 w 59"/>
                <a:gd name="T71" fmla="*/ 51 h 73"/>
                <a:gd name="T72" fmla="*/ 4 w 59"/>
                <a:gd name="T73" fmla="*/ 65 h 73"/>
                <a:gd name="T74" fmla="*/ 1 w 59"/>
                <a:gd name="T75" fmla="*/ 63 h 73"/>
                <a:gd name="T76" fmla="*/ 3 w 59"/>
                <a:gd name="T77" fmla="*/ 51 h 73"/>
                <a:gd name="T78" fmla="*/ 2 w 59"/>
                <a:gd name="T79" fmla="*/ 25 h 73"/>
                <a:gd name="T80" fmla="*/ 2 w 59"/>
                <a:gd name="T81" fmla="*/ 25 h 73"/>
                <a:gd name="T82" fmla="*/ 4 w 59"/>
                <a:gd name="T83" fmla="*/ 21 h 73"/>
                <a:gd name="T84" fmla="*/ 4 w 59"/>
                <a:gd name="T85" fmla="*/ 20 h 73"/>
                <a:gd name="T86" fmla="*/ 40 w 59"/>
                <a:gd name="T87" fmla="*/ 7 h 73"/>
                <a:gd name="T88" fmla="*/ 53 w 59"/>
                <a:gd name="T89" fmla="*/ 43 h 73"/>
                <a:gd name="T90" fmla="*/ 52 w 59"/>
                <a:gd name="T91"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73">
                  <a:moveTo>
                    <a:pt x="52" y="44"/>
                  </a:moveTo>
                  <a:cubicBezTo>
                    <a:pt x="50" y="47"/>
                    <a:pt x="50" y="47"/>
                    <a:pt x="50" y="47"/>
                  </a:cubicBezTo>
                  <a:cubicBezTo>
                    <a:pt x="50" y="47"/>
                    <a:pt x="50" y="47"/>
                    <a:pt x="50" y="47"/>
                  </a:cubicBezTo>
                  <a:cubicBezTo>
                    <a:pt x="48" y="50"/>
                    <a:pt x="42" y="57"/>
                    <a:pt x="30" y="63"/>
                  </a:cubicBezTo>
                  <a:cubicBezTo>
                    <a:pt x="26" y="65"/>
                    <a:pt x="23" y="69"/>
                    <a:pt x="22" y="73"/>
                  </a:cubicBezTo>
                  <a:cubicBezTo>
                    <a:pt x="17" y="70"/>
                    <a:pt x="17" y="70"/>
                    <a:pt x="17" y="70"/>
                  </a:cubicBezTo>
                  <a:cubicBezTo>
                    <a:pt x="23" y="57"/>
                    <a:pt x="23" y="57"/>
                    <a:pt x="23" y="57"/>
                  </a:cubicBezTo>
                  <a:cubicBezTo>
                    <a:pt x="36" y="47"/>
                    <a:pt x="36" y="47"/>
                    <a:pt x="36" y="47"/>
                  </a:cubicBezTo>
                  <a:cubicBezTo>
                    <a:pt x="37" y="46"/>
                    <a:pt x="37" y="45"/>
                    <a:pt x="36" y="44"/>
                  </a:cubicBezTo>
                  <a:cubicBezTo>
                    <a:pt x="35" y="43"/>
                    <a:pt x="34" y="43"/>
                    <a:pt x="33" y="44"/>
                  </a:cubicBezTo>
                  <a:cubicBezTo>
                    <a:pt x="32" y="44"/>
                    <a:pt x="31" y="44"/>
                    <a:pt x="30" y="43"/>
                  </a:cubicBezTo>
                  <a:cubicBezTo>
                    <a:pt x="29" y="43"/>
                    <a:pt x="29" y="42"/>
                    <a:pt x="29" y="42"/>
                  </a:cubicBezTo>
                  <a:cubicBezTo>
                    <a:pt x="29" y="41"/>
                    <a:pt x="29" y="41"/>
                    <a:pt x="29" y="40"/>
                  </a:cubicBezTo>
                  <a:cubicBezTo>
                    <a:pt x="29" y="40"/>
                    <a:pt x="29" y="40"/>
                    <a:pt x="29" y="40"/>
                  </a:cubicBezTo>
                  <a:cubicBezTo>
                    <a:pt x="31" y="39"/>
                    <a:pt x="34" y="36"/>
                    <a:pt x="34" y="34"/>
                  </a:cubicBezTo>
                  <a:cubicBezTo>
                    <a:pt x="34" y="33"/>
                    <a:pt x="33" y="33"/>
                    <a:pt x="32" y="32"/>
                  </a:cubicBezTo>
                  <a:cubicBezTo>
                    <a:pt x="31" y="32"/>
                    <a:pt x="30" y="32"/>
                    <a:pt x="30" y="33"/>
                  </a:cubicBezTo>
                  <a:cubicBezTo>
                    <a:pt x="28" y="34"/>
                    <a:pt x="27" y="36"/>
                    <a:pt x="27" y="39"/>
                  </a:cubicBezTo>
                  <a:cubicBezTo>
                    <a:pt x="25" y="40"/>
                    <a:pt x="23" y="40"/>
                    <a:pt x="22" y="39"/>
                  </a:cubicBezTo>
                  <a:cubicBezTo>
                    <a:pt x="21" y="39"/>
                    <a:pt x="21" y="38"/>
                    <a:pt x="21" y="37"/>
                  </a:cubicBezTo>
                  <a:cubicBezTo>
                    <a:pt x="22" y="36"/>
                    <a:pt x="24" y="34"/>
                    <a:pt x="25" y="33"/>
                  </a:cubicBezTo>
                  <a:cubicBezTo>
                    <a:pt x="25" y="32"/>
                    <a:pt x="25" y="31"/>
                    <a:pt x="24" y="30"/>
                  </a:cubicBezTo>
                  <a:cubicBezTo>
                    <a:pt x="23" y="29"/>
                    <a:pt x="22" y="29"/>
                    <a:pt x="21" y="29"/>
                  </a:cubicBezTo>
                  <a:cubicBezTo>
                    <a:pt x="20" y="30"/>
                    <a:pt x="19" y="32"/>
                    <a:pt x="19" y="34"/>
                  </a:cubicBezTo>
                  <a:cubicBezTo>
                    <a:pt x="18" y="35"/>
                    <a:pt x="18" y="35"/>
                    <a:pt x="18" y="35"/>
                  </a:cubicBezTo>
                  <a:cubicBezTo>
                    <a:pt x="17" y="36"/>
                    <a:pt x="16" y="36"/>
                    <a:pt x="15" y="36"/>
                  </a:cubicBezTo>
                  <a:cubicBezTo>
                    <a:pt x="15" y="36"/>
                    <a:pt x="14" y="36"/>
                    <a:pt x="14" y="35"/>
                  </a:cubicBezTo>
                  <a:cubicBezTo>
                    <a:pt x="14" y="35"/>
                    <a:pt x="14" y="35"/>
                    <a:pt x="14" y="35"/>
                  </a:cubicBezTo>
                  <a:cubicBezTo>
                    <a:pt x="14" y="34"/>
                    <a:pt x="13"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1" y="33"/>
                    <a:pt x="10" y="34"/>
                    <a:pt x="10" y="35"/>
                  </a:cubicBezTo>
                  <a:cubicBezTo>
                    <a:pt x="11" y="51"/>
                    <a:pt x="11" y="51"/>
                    <a:pt x="11" y="51"/>
                  </a:cubicBezTo>
                  <a:cubicBezTo>
                    <a:pt x="4" y="65"/>
                    <a:pt x="4" y="65"/>
                    <a:pt x="4" y="65"/>
                  </a:cubicBezTo>
                  <a:cubicBezTo>
                    <a:pt x="1" y="63"/>
                    <a:pt x="1" y="63"/>
                    <a:pt x="1" y="63"/>
                  </a:cubicBezTo>
                  <a:cubicBezTo>
                    <a:pt x="2" y="59"/>
                    <a:pt x="4" y="55"/>
                    <a:pt x="3" y="51"/>
                  </a:cubicBezTo>
                  <a:cubicBezTo>
                    <a:pt x="0" y="37"/>
                    <a:pt x="1" y="28"/>
                    <a:pt x="2" y="25"/>
                  </a:cubicBezTo>
                  <a:cubicBezTo>
                    <a:pt x="2" y="25"/>
                    <a:pt x="2" y="25"/>
                    <a:pt x="2" y="25"/>
                  </a:cubicBezTo>
                  <a:cubicBezTo>
                    <a:pt x="4" y="21"/>
                    <a:pt x="4" y="21"/>
                    <a:pt x="4" y="21"/>
                  </a:cubicBezTo>
                  <a:cubicBezTo>
                    <a:pt x="4" y="21"/>
                    <a:pt x="4" y="20"/>
                    <a:pt x="4" y="20"/>
                  </a:cubicBezTo>
                  <a:cubicBezTo>
                    <a:pt x="10" y="6"/>
                    <a:pt x="26" y="0"/>
                    <a:pt x="40" y="7"/>
                  </a:cubicBezTo>
                  <a:cubicBezTo>
                    <a:pt x="53" y="13"/>
                    <a:pt x="59" y="29"/>
                    <a:pt x="53" y="43"/>
                  </a:cubicBezTo>
                  <a:cubicBezTo>
                    <a:pt x="53" y="43"/>
                    <a:pt x="52" y="43"/>
                    <a:pt x="52" y="4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64">
              <a:extLst>
                <a:ext uri="{FF2B5EF4-FFF2-40B4-BE49-F238E27FC236}">
                  <a16:creationId xmlns:a16="http://schemas.microsoft.com/office/drawing/2014/main" id="{F41D802B-B099-4375-9B6A-4DCC64B216ED}"/>
                </a:ext>
              </a:extLst>
            </p:cNvPr>
            <p:cNvSpPr>
              <a:spLocks noEditPoints="1"/>
            </p:cNvSpPr>
            <p:nvPr/>
          </p:nvSpPr>
          <p:spPr bwMode="auto">
            <a:xfrm>
              <a:off x="9537078" y="3152804"/>
              <a:ext cx="466771" cy="544105"/>
            </a:xfrm>
            <a:custGeom>
              <a:avLst/>
              <a:gdLst>
                <a:gd name="T0" fmla="*/ 47 w 170"/>
                <a:gd name="T1" fmla="*/ 16 h 198"/>
                <a:gd name="T2" fmla="*/ 13 w 170"/>
                <a:gd name="T3" fmla="*/ 82 h 198"/>
                <a:gd name="T4" fmla="*/ 7 w 170"/>
                <a:gd name="T5" fmla="*/ 102 h 198"/>
                <a:gd name="T6" fmla="*/ 5 w 170"/>
                <a:gd name="T7" fmla="*/ 116 h 198"/>
                <a:gd name="T8" fmla="*/ 7 w 170"/>
                <a:gd name="T9" fmla="*/ 121 h 198"/>
                <a:gd name="T10" fmla="*/ 10 w 170"/>
                <a:gd name="T11" fmla="*/ 131 h 198"/>
                <a:gd name="T12" fmla="*/ 6 w 170"/>
                <a:gd name="T13" fmla="*/ 148 h 198"/>
                <a:gd name="T14" fmla="*/ 35 w 170"/>
                <a:gd name="T15" fmla="*/ 165 h 198"/>
                <a:gd name="T16" fmla="*/ 83 w 170"/>
                <a:gd name="T17" fmla="*/ 198 h 198"/>
                <a:gd name="T18" fmla="*/ 158 w 170"/>
                <a:gd name="T19" fmla="*/ 100 h 198"/>
                <a:gd name="T20" fmla="*/ 108 w 170"/>
                <a:gd name="T21" fmla="*/ 34 h 198"/>
                <a:gd name="T22" fmla="*/ 118 w 170"/>
                <a:gd name="T23" fmla="*/ 22 h 198"/>
                <a:gd name="T24" fmla="*/ 115 w 170"/>
                <a:gd name="T25" fmla="*/ 37 h 198"/>
                <a:gd name="T26" fmla="*/ 108 w 170"/>
                <a:gd name="T27" fmla="*/ 34 h 198"/>
                <a:gd name="T28" fmla="*/ 91 w 170"/>
                <a:gd name="T29" fmla="*/ 19 h 198"/>
                <a:gd name="T30" fmla="*/ 89 w 170"/>
                <a:gd name="T31" fmla="*/ 33 h 198"/>
                <a:gd name="T32" fmla="*/ 85 w 170"/>
                <a:gd name="T33" fmla="*/ 30 h 198"/>
                <a:gd name="T34" fmla="*/ 87 w 170"/>
                <a:gd name="T35" fmla="*/ 15 h 198"/>
                <a:gd name="T36" fmla="*/ 62 w 170"/>
                <a:gd name="T37" fmla="*/ 26 h 198"/>
                <a:gd name="T38" fmla="*/ 68 w 170"/>
                <a:gd name="T39" fmla="*/ 40 h 198"/>
                <a:gd name="T40" fmla="*/ 63 w 170"/>
                <a:gd name="T41" fmla="*/ 39 h 198"/>
                <a:gd name="T42" fmla="*/ 57 w 170"/>
                <a:gd name="T43" fmla="*/ 25 h 198"/>
                <a:gd name="T44" fmla="*/ 34 w 170"/>
                <a:gd name="T45" fmla="*/ 82 h 198"/>
                <a:gd name="T46" fmla="*/ 30 w 170"/>
                <a:gd name="T47" fmla="*/ 79 h 198"/>
                <a:gd name="T48" fmla="*/ 44 w 170"/>
                <a:gd name="T49" fmla="*/ 75 h 198"/>
                <a:gd name="T50" fmla="*/ 45 w 170"/>
                <a:gd name="T51" fmla="*/ 82 h 198"/>
                <a:gd name="T52" fmla="*/ 36 w 170"/>
                <a:gd name="T53" fmla="*/ 49 h 198"/>
                <a:gd name="T54" fmla="*/ 51 w 170"/>
                <a:gd name="T55" fmla="*/ 52 h 198"/>
                <a:gd name="T56" fmla="*/ 48 w 170"/>
                <a:gd name="T57" fmla="*/ 58 h 198"/>
                <a:gd name="T58" fmla="*/ 84 w 170"/>
                <a:gd name="T59" fmla="*/ 131 h 198"/>
                <a:gd name="T60" fmla="*/ 82 w 170"/>
                <a:gd name="T61" fmla="*/ 133 h 198"/>
                <a:gd name="T62" fmla="*/ 82 w 170"/>
                <a:gd name="T63" fmla="*/ 136 h 198"/>
                <a:gd name="T64" fmla="*/ 80 w 170"/>
                <a:gd name="T65" fmla="*/ 138 h 198"/>
                <a:gd name="T66" fmla="*/ 71 w 170"/>
                <a:gd name="T67" fmla="*/ 140 h 198"/>
                <a:gd name="T68" fmla="*/ 57 w 170"/>
                <a:gd name="T69" fmla="*/ 137 h 198"/>
                <a:gd name="T70" fmla="*/ 50 w 170"/>
                <a:gd name="T71" fmla="*/ 124 h 198"/>
                <a:gd name="T72" fmla="*/ 52 w 170"/>
                <a:gd name="T73" fmla="*/ 122 h 198"/>
                <a:gd name="T74" fmla="*/ 52 w 170"/>
                <a:gd name="T75" fmla="*/ 119 h 198"/>
                <a:gd name="T76" fmla="*/ 54 w 170"/>
                <a:gd name="T77" fmla="*/ 117 h 198"/>
                <a:gd name="T78" fmla="*/ 54 w 170"/>
                <a:gd name="T79" fmla="*/ 114 h 198"/>
                <a:gd name="T80" fmla="*/ 84 w 170"/>
                <a:gd name="T81" fmla="*/ 131 h 198"/>
                <a:gd name="T82" fmla="*/ 87 w 170"/>
                <a:gd name="T83" fmla="*/ 126 h 198"/>
                <a:gd name="T84" fmla="*/ 69 w 170"/>
                <a:gd name="T85" fmla="*/ 118 h 198"/>
                <a:gd name="T86" fmla="*/ 59 w 170"/>
                <a:gd name="T87" fmla="*/ 98 h 198"/>
                <a:gd name="T88" fmla="*/ 61 w 170"/>
                <a:gd name="T89" fmla="*/ 63 h 198"/>
                <a:gd name="T90" fmla="*/ 120 w 170"/>
                <a:gd name="T91" fmla="*/ 91 h 198"/>
                <a:gd name="T92" fmla="*/ 95 w 170"/>
                <a:gd name="T93" fmla="*/ 114 h 198"/>
                <a:gd name="T94" fmla="*/ 120 w 170"/>
                <a:gd name="T95" fmla="*/ 127 h 198"/>
                <a:gd name="T96" fmla="*/ 113 w 170"/>
                <a:gd name="T97" fmla="*/ 117 h 198"/>
                <a:gd name="T98" fmla="*/ 118 w 170"/>
                <a:gd name="T99" fmla="*/ 113 h 198"/>
                <a:gd name="T100" fmla="*/ 124 w 170"/>
                <a:gd name="T101" fmla="*/ 127 h 198"/>
                <a:gd name="T102" fmla="*/ 127 w 170"/>
                <a:gd name="T103" fmla="*/ 48 h 198"/>
                <a:gd name="T104" fmla="*/ 141 w 170"/>
                <a:gd name="T105" fmla="*/ 43 h 198"/>
                <a:gd name="T106" fmla="*/ 131 w 170"/>
                <a:gd name="T107" fmla="*/ 54 h 198"/>
                <a:gd name="T108" fmla="*/ 126 w 170"/>
                <a:gd name="T109" fmla="*/ 53 h 198"/>
                <a:gd name="T110" fmla="*/ 140 w 170"/>
                <a:gd name="T111" fmla="*/ 105 h 198"/>
                <a:gd name="T112" fmla="*/ 128 w 170"/>
                <a:gd name="T113" fmla="*/ 95 h 198"/>
                <a:gd name="T114" fmla="*/ 143 w 170"/>
                <a:gd name="T115" fmla="*/ 99 h 198"/>
                <a:gd name="T116" fmla="*/ 148 w 170"/>
                <a:gd name="T117" fmla="*/ 76 h 198"/>
                <a:gd name="T118" fmla="*/ 135 w 170"/>
                <a:gd name="T119" fmla="*/ 77 h 198"/>
                <a:gd name="T120" fmla="*/ 136 w 170"/>
                <a:gd name="T121" fmla="*/ 70 h 198"/>
                <a:gd name="T122" fmla="*/ 151 w 170"/>
                <a:gd name="T123" fmla="*/ 7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98">
                  <a:moveTo>
                    <a:pt x="122" y="13"/>
                  </a:moveTo>
                  <a:cubicBezTo>
                    <a:pt x="95" y="1"/>
                    <a:pt x="71" y="0"/>
                    <a:pt x="47" y="16"/>
                  </a:cubicBezTo>
                  <a:cubicBezTo>
                    <a:pt x="28" y="29"/>
                    <a:pt x="21" y="60"/>
                    <a:pt x="21" y="64"/>
                  </a:cubicBezTo>
                  <a:cubicBezTo>
                    <a:pt x="21" y="68"/>
                    <a:pt x="25" y="74"/>
                    <a:pt x="13" y="82"/>
                  </a:cubicBezTo>
                  <a:cubicBezTo>
                    <a:pt x="1" y="90"/>
                    <a:pt x="0" y="88"/>
                    <a:pt x="1" y="94"/>
                  </a:cubicBezTo>
                  <a:cubicBezTo>
                    <a:pt x="1" y="98"/>
                    <a:pt x="6" y="100"/>
                    <a:pt x="7" y="102"/>
                  </a:cubicBezTo>
                  <a:cubicBezTo>
                    <a:pt x="9" y="104"/>
                    <a:pt x="10" y="107"/>
                    <a:pt x="8" y="109"/>
                  </a:cubicBezTo>
                  <a:cubicBezTo>
                    <a:pt x="7" y="111"/>
                    <a:pt x="3" y="112"/>
                    <a:pt x="5" y="116"/>
                  </a:cubicBezTo>
                  <a:cubicBezTo>
                    <a:pt x="7" y="120"/>
                    <a:pt x="13" y="121"/>
                    <a:pt x="15" y="121"/>
                  </a:cubicBezTo>
                  <a:cubicBezTo>
                    <a:pt x="16" y="121"/>
                    <a:pt x="10" y="120"/>
                    <a:pt x="7" y="121"/>
                  </a:cubicBezTo>
                  <a:cubicBezTo>
                    <a:pt x="5" y="122"/>
                    <a:pt x="3" y="125"/>
                    <a:pt x="4" y="127"/>
                  </a:cubicBezTo>
                  <a:cubicBezTo>
                    <a:pt x="5" y="129"/>
                    <a:pt x="9" y="130"/>
                    <a:pt x="10" y="131"/>
                  </a:cubicBezTo>
                  <a:cubicBezTo>
                    <a:pt x="10" y="132"/>
                    <a:pt x="10" y="135"/>
                    <a:pt x="10" y="136"/>
                  </a:cubicBezTo>
                  <a:cubicBezTo>
                    <a:pt x="10" y="140"/>
                    <a:pt x="8" y="144"/>
                    <a:pt x="6" y="148"/>
                  </a:cubicBezTo>
                  <a:cubicBezTo>
                    <a:pt x="4" y="152"/>
                    <a:pt x="7" y="160"/>
                    <a:pt x="16" y="162"/>
                  </a:cubicBezTo>
                  <a:cubicBezTo>
                    <a:pt x="25" y="164"/>
                    <a:pt x="29" y="164"/>
                    <a:pt x="35" y="165"/>
                  </a:cubicBezTo>
                  <a:cubicBezTo>
                    <a:pt x="47" y="166"/>
                    <a:pt x="56" y="183"/>
                    <a:pt x="57" y="198"/>
                  </a:cubicBezTo>
                  <a:cubicBezTo>
                    <a:pt x="62" y="198"/>
                    <a:pt x="77" y="198"/>
                    <a:pt x="83" y="198"/>
                  </a:cubicBezTo>
                  <a:cubicBezTo>
                    <a:pt x="100" y="198"/>
                    <a:pt x="116" y="194"/>
                    <a:pt x="131" y="187"/>
                  </a:cubicBezTo>
                  <a:cubicBezTo>
                    <a:pt x="123" y="145"/>
                    <a:pt x="146" y="141"/>
                    <a:pt x="158" y="100"/>
                  </a:cubicBezTo>
                  <a:cubicBezTo>
                    <a:pt x="163" y="84"/>
                    <a:pt x="170" y="35"/>
                    <a:pt x="122" y="13"/>
                  </a:cubicBezTo>
                  <a:close/>
                  <a:moveTo>
                    <a:pt x="108" y="34"/>
                  </a:moveTo>
                  <a:cubicBezTo>
                    <a:pt x="113" y="23"/>
                    <a:pt x="113" y="23"/>
                    <a:pt x="113" y="23"/>
                  </a:cubicBezTo>
                  <a:cubicBezTo>
                    <a:pt x="114" y="22"/>
                    <a:pt x="116" y="21"/>
                    <a:pt x="118" y="22"/>
                  </a:cubicBezTo>
                  <a:cubicBezTo>
                    <a:pt x="120" y="23"/>
                    <a:pt x="120" y="25"/>
                    <a:pt x="120" y="26"/>
                  </a:cubicBezTo>
                  <a:cubicBezTo>
                    <a:pt x="115" y="37"/>
                    <a:pt x="115" y="37"/>
                    <a:pt x="115" y="37"/>
                  </a:cubicBezTo>
                  <a:cubicBezTo>
                    <a:pt x="114" y="38"/>
                    <a:pt x="112" y="39"/>
                    <a:pt x="110" y="38"/>
                  </a:cubicBezTo>
                  <a:cubicBezTo>
                    <a:pt x="108" y="37"/>
                    <a:pt x="108" y="35"/>
                    <a:pt x="108" y="34"/>
                  </a:cubicBezTo>
                  <a:close/>
                  <a:moveTo>
                    <a:pt x="87" y="15"/>
                  </a:moveTo>
                  <a:cubicBezTo>
                    <a:pt x="89" y="15"/>
                    <a:pt x="91" y="17"/>
                    <a:pt x="91" y="19"/>
                  </a:cubicBezTo>
                  <a:cubicBezTo>
                    <a:pt x="92" y="30"/>
                    <a:pt x="92" y="30"/>
                    <a:pt x="92" y="30"/>
                  </a:cubicBezTo>
                  <a:cubicBezTo>
                    <a:pt x="92" y="32"/>
                    <a:pt x="91" y="33"/>
                    <a:pt x="89" y="33"/>
                  </a:cubicBezTo>
                  <a:cubicBezTo>
                    <a:pt x="88" y="34"/>
                    <a:pt x="87" y="33"/>
                    <a:pt x="87" y="33"/>
                  </a:cubicBezTo>
                  <a:cubicBezTo>
                    <a:pt x="86" y="33"/>
                    <a:pt x="85" y="32"/>
                    <a:pt x="85" y="30"/>
                  </a:cubicBezTo>
                  <a:cubicBezTo>
                    <a:pt x="84" y="19"/>
                    <a:pt x="84" y="19"/>
                    <a:pt x="84" y="19"/>
                  </a:cubicBezTo>
                  <a:cubicBezTo>
                    <a:pt x="84" y="17"/>
                    <a:pt x="85" y="16"/>
                    <a:pt x="87" y="15"/>
                  </a:cubicBezTo>
                  <a:close/>
                  <a:moveTo>
                    <a:pt x="57" y="25"/>
                  </a:moveTo>
                  <a:cubicBezTo>
                    <a:pt x="59" y="24"/>
                    <a:pt x="61" y="24"/>
                    <a:pt x="62" y="26"/>
                  </a:cubicBezTo>
                  <a:cubicBezTo>
                    <a:pt x="69" y="35"/>
                    <a:pt x="69" y="35"/>
                    <a:pt x="69" y="35"/>
                  </a:cubicBezTo>
                  <a:cubicBezTo>
                    <a:pt x="70" y="37"/>
                    <a:pt x="69" y="39"/>
                    <a:pt x="68" y="40"/>
                  </a:cubicBezTo>
                  <a:cubicBezTo>
                    <a:pt x="67" y="41"/>
                    <a:pt x="65" y="41"/>
                    <a:pt x="64" y="40"/>
                  </a:cubicBezTo>
                  <a:cubicBezTo>
                    <a:pt x="64" y="40"/>
                    <a:pt x="63" y="40"/>
                    <a:pt x="63" y="39"/>
                  </a:cubicBezTo>
                  <a:cubicBezTo>
                    <a:pt x="56" y="30"/>
                    <a:pt x="56" y="30"/>
                    <a:pt x="56" y="30"/>
                  </a:cubicBezTo>
                  <a:cubicBezTo>
                    <a:pt x="55" y="28"/>
                    <a:pt x="56" y="26"/>
                    <a:pt x="57" y="25"/>
                  </a:cubicBezTo>
                  <a:close/>
                  <a:moveTo>
                    <a:pt x="45" y="82"/>
                  </a:moveTo>
                  <a:cubicBezTo>
                    <a:pt x="34" y="82"/>
                    <a:pt x="34" y="82"/>
                    <a:pt x="34" y="82"/>
                  </a:cubicBezTo>
                  <a:cubicBezTo>
                    <a:pt x="33" y="83"/>
                    <a:pt x="33" y="82"/>
                    <a:pt x="32" y="82"/>
                  </a:cubicBezTo>
                  <a:cubicBezTo>
                    <a:pt x="31" y="82"/>
                    <a:pt x="30" y="81"/>
                    <a:pt x="30" y="79"/>
                  </a:cubicBezTo>
                  <a:cubicBezTo>
                    <a:pt x="30" y="77"/>
                    <a:pt x="31" y="76"/>
                    <a:pt x="33" y="76"/>
                  </a:cubicBezTo>
                  <a:cubicBezTo>
                    <a:pt x="44" y="75"/>
                    <a:pt x="44" y="75"/>
                    <a:pt x="44" y="75"/>
                  </a:cubicBezTo>
                  <a:cubicBezTo>
                    <a:pt x="46" y="74"/>
                    <a:pt x="48" y="76"/>
                    <a:pt x="48" y="78"/>
                  </a:cubicBezTo>
                  <a:cubicBezTo>
                    <a:pt x="48" y="80"/>
                    <a:pt x="47" y="81"/>
                    <a:pt x="45" y="82"/>
                  </a:cubicBezTo>
                  <a:close/>
                  <a:moveTo>
                    <a:pt x="38" y="53"/>
                  </a:moveTo>
                  <a:cubicBezTo>
                    <a:pt x="36" y="52"/>
                    <a:pt x="36" y="50"/>
                    <a:pt x="36" y="49"/>
                  </a:cubicBezTo>
                  <a:cubicBezTo>
                    <a:pt x="37" y="47"/>
                    <a:pt x="39" y="46"/>
                    <a:pt x="41" y="47"/>
                  </a:cubicBezTo>
                  <a:cubicBezTo>
                    <a:pt x="51" y="52"/>
                    <a:pt x="51" y="52"/>
                    <a:pt x="51" y="52"/>
                  </a:cubicBezTo>
                  <a:cubicBezTo>
                    <a:pt x="53" y="52"/>
                    <a:pt x="54" y="55"/>
                    <a:pt x="53" y="56"/>
                  </a:cubicBezTo>
                  <a:cubicBezTo>
                    <a:pt x="52" y="58"/>
                    <a:pt x="50" y="59"/>
                    <a:pt x="48" y="58"/>
                  </a:cubicBezTo>
                  <a:lnTo>
                    <a:pt x="38" y="53"/>
                  </a:lnTo>
                  <a:close/>
                  <a:moveTo>
                    <a:pt x="84" y="131"/>
                  </a:moveTo>
                  <a:cubicBezTo>
                    <a:pt x="83" y="131"/>
                    <a:pt x="83" y="131"/>
                    <a:pt x="83" y="131"/>
                  </a:cubicBezTo>
                  <a:cubicBezTo>
                    <a:pt x="82" y="133"/>
                    <a:pt x="82" y="133"/>
                    <a:pt x="82" y="133"/>
                  </a:cubicBezTo>
                  <a:cubicBezTo>
                    <a:pt x="83" y="133"/>
                    <a:pt x="83" y="133"/>
                    <a:pt x="83" y="133"/>
                  </a:cubicBezTo>
                  <a:cubicBezTo>
                    <a:pt x="82" y="136"/>
                    <a:pt x="82" y="136"/>
                    <a:pt x="82" y="136"/>
                  </a:cubicBezTo>
                  <a:cubicBezTo>
                    <a:pt x="81" y="135"/>
                    <a:pt x="81" y="135"/>
                    <a:pt x="81" y="135"/>
                  </a:cubicBezTo>
                  <a:cubicBezTo>
                    <a:pt x="80" y="138"/>
                    <a:pt x="80" y="138"/>
                    <a:pt x="80" y="138"/>
                  </a:cubicBezTo>
                  <a:cubicBezTo>
                    <a:pt x="81" y="138"/>
                    <a:pt x="81" y="138"/>
                    <a:pt x="81" y="138"/>
                  </a:cubicBezTo>
                  <a:cubicBezTo>
                    <a:pt x="79" y="141"/>
                    <a:pt x="75" y="142"/>
                    <a:pt x="71" y="140"/>
                  </a:cubicBezTo>
                  <a:cubicBezTo>
                    <a:pt x="70" y="142"/>
                    <a:pt x="68" y="142"/>
                    <a:pt x="66" y="141"/>
                  </a:cubicBezTo>
                  <a:cubicBezTo>
                    <a:pt x="57" y="137"/>
                    <a:pt x="57" y="137"/>
                    <a:pt x="57" y="137"/>
                  </a:cubicBezTo>
                  <a:cubicBezTo>
                    <a:pt x="55" y="136"/>
                    <a:pt x="54" y="134"/>
                    <a:pt x="54" y="132"/>
                  </a:cubicBezTo>
                  <a:cubicBezTo>
                    <a:pt x="50" y="130"/>
                    <a:pt x="49" y="127"/>
                    <a:pt x="50" y="124"/>
                  </a:cubicBezTo>
                  <a:cubicBezTo>
                    <a:pt x="51" y="124"/>
                    <a:pt x="51" y="124"/>
                    <a:pt x="51" y="124"/>
                  </a:cubicBezTo>
                  <a:cubicBezTo>
                    <a:pt x="52" y="122"/>
                    <a:pt x="52" y="122"/>
                    <a:pt x="52" y="122"/>
                  </a:cubicBezTo>
                  <a:cubicBezTo>
                    <a:pt x="51" y="121"/>
                    <a:pt x="51" y="121"/>
                    <a:pt x="51" y="121"/>
                  </a:cubicBezTo>
                  <a:cubicBezTo>
                    <a:pt x="52" y="119"/>
                    <a:pt x="52" y="119"/>
                    <a:pt x="52" y="119"/>
                  </a:cubicBezTo>
                  <a:cubicBezTo>
                    <a:pt x="53" y="120"/>
                    <a:pt x="53" y="120"/>
                    <a:pt x="53" y="120"/>
                  </a:cubicBezTo>
                  <a:cubicBezTo>
                    <a:pt x="54" y="117"/>
                    <a:pt x="54" y="117"/>
                    <a:pt x="54" y="117"/>
                  </a:cubicBezTo>
                  <a:cubicBezTo>
                    <a:pt x="53" y="117"/>
                    <a:pt x="53" y="117"/>
                    <a:pt x="53" y="117"/>
                  </a:cubicBezTo>
                  <a:cubicBezTo>
                    <a:pt x="54" y="114"/>
                    <a:pt x="54" y="114"/>
                    <a:pt x="54" y="114"/>
                  </a:cubicBezTo>
                  <a:cubicBezTo>
                    <a:pt x="85" y="129"/>
                    <a:pt x="85" y="129"/>
                    <a:pt x="85" y="129"/>
                  </a:cubicBezTo>
                  <a:lnTo>
                    <a:pt x="84" y="131"/>
                  </a:lnTo>
                  <a:close/>
                  <a:moveTo>
                    <a:pt x="95" y="114"/>
                  </a:moveTo>
                  <a:cubicBezTo>
                    <a:pt x="89" y="117"/>
                    <a:pt x="87" y="126"/>
                    <a:pt x="87" y="126"/>
                  </a:cubicBezTo>
                  <a:cubicBezTo>
                    <a:pt x="82" y="124"/>
                    <a:pt x="77" y="122"/>
                    <a:pt x="73" y="120"/>
                  </a:cubicBezTo>
                  <a:cubicBezTo>
                    <a:pt x="71" y="119"/>
                    <a:pt x="70" y="119"/>
                    <a:pt x="69" y="118"/>
                  </a:cubicBezTo>
                  <a:cubicBezTo>
                    <a:pt x="64" y="116"/>
                    <a:pt x="60" y="114"/>
                    <a:pt x="55" y="112"/>
                  </a:cubicBezTo>
                  <a:cubicBezTo>
                    <a:pt x="55" y="112"/>
                    <a:pt x="60" y="104"/>
                    <a:pt x="59" y="98"/>
                  </a:cubicBezTo>
                  <a:cubicBezTo>
                    <a:pt x="55" y="78"/>
                    <a:pt x="59" y="66"/>
                    <a:pt x="60" y="66"/>
                  </a:cubicBezTo>
                  <a:cubicBezTo>
                    <a:pt x="60" y="65"/>
                    <a:pt x="60" y="64"/>
                    <a:pt x="61" y="63"/>
                  </a:cubicBezTo>
                  <a:cubicBezTo>
                    <a:pt x="69" y="47"/>
                    <a:pt x="88" y="40"/>
                    <a:pt x="104" y="48"/>
                  </a:cubicBezTo>
                  <a:cubicBezTo>
                    <a:pt x="120" y="55"/>
                    <a:pt x="127" y="75"/>
                    <a:pt x="120" y="91"/>
                  </a:cubicBezTo>
                  <a:cubicBezTo>
                    <a:pt x="119" y="92"/>
                    <a:pt x="119" y="93"/>
                    <a:pt x="118" y="94"/>
                  </a:cubicBezTo>
                  <a:cubicBezTo>
                    <a:pt x="118" y="94"/>
                    <a:pt x="112" y="105"/>
                    <a:pt x="95" y="114"/>
                  </a:cubicBezTo>
                  <a:close/>
                  <a:moveTo>
                    <a:pt x="124" y="127"/>
                  </a:moveTo>
                  <a:cubicBezTo>
                    <a:pt x="123" y="127"/>
                    <a:pt x="121" y="127"/>
                    <a:pt x="120" y="127"/>
                  </a:cubicBezTo>
                  <a:cubicBezTo>
                    <a:pt x="120" y="127"/>
                    <a:pt x="119" y="126"/>
                    <a:pt x="119" y="126"/>
                  </a:cubicBezTo>
                  <a:cubicBezTo>
                    <a:pt x="113" y="117"/>
                    <a:pt x="113" y="117"/>
                    <a:pt x="113" y="117"/>
                  </a:cubicBezTo>
                  <a:cubicBezTo>
                    <a:pt x="111" y="115"/>
                    <a:pt x="112" y="113"/>
                    <a:pt x="113" y="112"/>
                  </a:cubicBezTo>
                  <a:cubicBezTo>
                    <a:pt x="115" y="111"/>
                    <a:pt x="117" y="111"/>
                    <a:pt x="118" y="113"/>
                  </a:cubicBezTo>
                  <a:cubicBezTo>
                    <a:pt x="125" y="122"/>
                    <a:pt x="125" y="122"/>
                    <a:pt x="125" y="122"/>
                  </a:cubicBezTo>
                  <a:cubicBezTo>
                    <a:pt x="126" y="123"/>
                    <a:pt x="125" y="125"/>
                    <a:pt x="124" y="127"/>
                  </a:cubicBezTo>
                  <a:close/>
                  <a:moveTo>
                    <a:pt x="126" y="53"/>
                  </a:moveTo>
                  <a:cubicBezTo>
                    <a:pt x="125" y="51"/>
                    <a:pt x="126" y="49"/>
                    <a:pt x="127" y="48"/>
                  </a:cubicBezTo>
                  <a:cubicBezTo>
                    <a:pt x="136" y="42"/>
                    <a:pt x="136" y="42"/>
                    <a:pt x="136" y="42"/>
                  </a:cubicBezTo>
                  <a:cubicBezTo>
                    <a:pt x="138" y="41"/>
                    <a:pt x="140" y="41"/>
                    <a:pt x="141" y="43"/>
                  </a:cubicBezTo>
                  <a:cubicBezTo>
                    <a:pt x="142" y="44"/>
                    <a:pt x="142" y="46"/>
                    <a:pt x="140" y="48"/>
                  </a:cubicBezTo>
                  <a:cubicBezTo>
                    <a:pt x="131" y="54"/>
                    <a:pt x="131" y="54"/>
                    <a:pt x="131" y="54"/>
                  </a:cubicBezTo>
                  <a:cubicBezTo>
                    <a:pt x="130" y="55"/>
                    <a:pt x="129" y="55"/>
                    <a:pt x="128" y="54"/>
                  </a:cubicBezTo>
                  <a:cubicBezTo>
                    <a:pt x="127" y="54"/>
                    <a:pt x="127" y="54"/>
                    <a:pt x="126" y="53"/>
                  </a:cubicBezTo>
                  <a:close/>
                  <a:moveTo>
                    <a:pt x="145" y="103"/>
                  </a:moveTo>
                  <a:cubicBezTo>
                    <a:pt x="144" y="105"/>
                    <a:pt x="142" y="106"/>
                    <a:pt x="140" y="105"/>
                  </a:cubicBezTo>
                  <a:cubicBezTo>
                    <a:pt x="130" y="100"/>
                    <a:pt x="130" y="100"/>
                    <a:pt x="130" y="100"/>
                  </a:cubicBezTo>
                  <a:cubicBezTo>
                    <a:pt x="128" y="99"/>
                    <a:pt x="127" y="97"/>
                    <a:pt x="128" y="95"/>
                  </a:cubicBezTo>
                  <a:cubicBezTo>
                    <a:pt x="129" y="94"/>
                    <a:pt x="131" y="93"/>
                    <a:pt x="133" y="94"/>
                  </a:cubicBezTo>
                  <a:cubicBezTo>
                    <a:pt x="143" y="99"/>
                    <a:pt x="143" y="99"/>
                    <a:pt x="143" y="99"/>
                  </a:cubicBezTo>
                  <a:cubicBezTo>
                    <a:pt x="145" y="99"/>
                    <a:pt x="145" y="101"/>
                    <a:pt x="145" y="103"/>
                  </a:cubicBezTo>
                  <a:close/>
                  <a:moveTo>
                    <a:pt x="148" y="76"/>
                  </a:moveTo>
                  <a:cubicBezTo>
                    <a:pt x="137" y="77"/>
                    <a:pt x="137" y="77"/>
                    <a:pt x="137" y="77"/>
                  </a:cubicBezTo>
                  <a:cubicBezTo>
                    <a:pt x="136" y="77"/>
                    <a:pt x="136" y="77"/>
                    <a:pt x="135" y="77"/>
                  </a:cubicBezTo>
                  <a:cubicBezTo>
                    <a:pt x="134" y="76"/>
                    <a:pt x="133" y="75"/>
                    <a:pt x="133" y="74"/>
                  </a:cubicBezTo>
                  <a:cubicBezTo>
                    <a:pt x="133" y="72"/>
                    <a:pt x="134" y="70"/>
                    <a:pt x="136" y="70"/>
                  </a:cubicBezTo>
                  <a:cubicBezTo>
                    <a:pt x="147" y="69"/>
                    <a:pt x="147" y="69"/>
                    <a:pt x="147" y="69"/>
                  </a:cubicBezTo>
                  <a:cubicBezTo>
                    <a:pt x="149" y="69"/>
                    <a:pt x="151" y="71"/>
                    <a:pt x="151" y="72"/>
                  </a:cubicBezTo>
                  <a:cubicBezTo>
                    <a:pt x="151" y="74"/>
                    <a:pt x="150" y="76"/>
                    <a:pt x="148" y="7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进阶阶段</a:t>
            </a:r>
          </a:p>
        </p:txBody>
      </p:sp>
      <p:pic>
        <p:nvPicPr>
          <p:cNvPr id="13" name="图片 12"/>
          <p:cNvPicPr>
            <a:picLocks noChangeAspect="1"/>
          </p:cNvPicPr>
          <p:nvPr/>
        </p:nvPicPr>
        <p:blipFill>
          <a:blip r:embed="rId5"/>
          <a:srcRect l="2732" t="9506"/>
          <a:stretch>
            <a:fillRect/>
          </a:stretch>
        </p:blipFill>
        <p:spPr>
          <a:xfrm>
            <a:off x="4025900" y="4282440"/>
            <a:ext cx="7529830" cy="2430145"/>
          </a:xfrm>
          <a:prstGeom prst="rect">
            <a:avLst/>
          </a:prstGeom>
        </p:spPr>
      </p:pic>
      <p:sp>
        <p:nvSpPr>
          <p:cNvPr id="2" name="文本框 1"/>
          <p:cNvSpPr txBox="1"/>
          <p:nvPr/>
        </p:nvSpPr>
        <p:spPr>
          <a:xfrm>
            <a:off x="744855" y="1339215"/>
            <a:ext cx="10810875" cy="2999740"/>
          </a:xfrm>
          <a:prstGeom prst="rect">
            <a:avLst/>
          </a:prstGeom>
          <a:noFill/>
        </p:spPr>
        <p:txBody>
          <a:bodyPr wrap="square" rtlCol="0" anchor="t">
            <a:spAutoFit/>
          </a:bodyPr>
          <a:lstStyle/>
          <a:p>
            <a:pPr algn="l">
              <a:lnSpc>
                <a:spcPct val="150000"/>
              </a:lnSpc>
            </a:pPr>
            <a:r>
              <a:rPr lang="zh-CN" altLang="en-US" b="1" dirty="0">
                <a:latin typeface="微软雅黑" panose="020B0503020204020204" charset="-122"/>
                <a:ea typeface="微软雅黑" panose="020B0503020204020204" charset="-122"/>
                <a:sym typeface="+mn-ea"/>
              </a:rPr>
              <a:t>任务描述</a:t>
            </a:r>
          </a:p>
          <a:p>
            <a:pPr algn="l">
              <a:lnSpc>
                <a:spcPct val="150000"/>
              </a:lnSpc>
            </a:pPr>
            <a:r>
              <a:rPr lang="zh-CN" altLang="en-US" dirty="0">
                <a:latin typeface="微软雅黑" panose="020B0503020204020204" charset="-122"/>
                <a:ea typeface="微软雅黑" panose="020B0503020204020204" charset="-122"/>
                <a:sym typeface="+mn-ea"/>
              </a:rPr>
              <a:t>任务名称：会说话的植物</a:t>
            </a:r>
            <a:endParaRPr lang="zh-CN" altLang="en-US" dirty="0">
              <a:latin typeface="微软雅黑" panose="020B0503020204020204" charset="-122"/>
              <a:ea typeface="微软雅黑" panose="020B0503020204020204" charset="-122"/>
            </a:endParaRPr>
          </a:p>
          <a:p>
            <a:pPr algn="l">
              <a:lnSpc>
                <a:spcPct val="150000"/>
              </a:lnSpc>
            </a:pPr>
            <a:r>
              <a:rPr lang="zh-CN" altLang="en-US" dirty="0">
                <a:latin typeface="微软雅黑" panose="020B0503020204020204" charset="-122"/>
                <a:ea typeface="微软雅黑" panose="020B0503020204020204" charset="-122"/>
                <a:sym typeface="+mn-ea"/>
              </a:rPr>
              <a:t>具体要求：植物光照过强时，它会“说”：“主人，外面的阳光太强啦”，当植物需要水分时，它会“说”：“主人，我口渴”，当植物需要通风降温时，它会“说”：“主人，我好热”。</a:t>
            </a:r>
            <a:endParaRPr lang="zh-CN" altLang="en-US" dirty="0">
              <a:latin typeface="微软雅黑" panose="020B0503020204020204" charset="-122"/>
              <a:ea typeface="微软雅黑" panose="020B0503020204020204" charset="-122"/>
            </a:endParaRPr>
          </a:p>
          <a:p>
            <a:pPr algn="l">
              <a:lnSpc>
                <a:spcPct val="150000"/>
              </a:lnSpc>
            </a:pPr>
            <a:r>
              <a:rPr lang="zh-CN" altLang="en-US" b="1" dirty="0">
                <a:latin typeface="微软雅黑" panose="020B0503020204020204" charset="-122"/>
                <a:ea typeface="微软雅黑" panose="020B0503020204020204" charset="-122"/>
                <a:sym typeface="+mn-ea"/>
              </a:rPr>
              <a:t>模型制作</a:t>
            </a:r>
          </a:p>
          <a:p>
            <a:pPr algn="l">
              <a:lnSpc>
                <a:spcPct val="150000"/>
              </a:lnSpc>
            </a:pPr>
            <a:r>
              <a:rPr lang="zh-CN" altLang="en-US" dirty="0">
                <a:latin typeface="微软雅黑" panose="020B0503020204020204" charset="-122"/>
                <a:ea typeface="微软雅黑" panose="020B0503020204020204" charset="-122"/>
                <a:sym typeface="+mn-ea"/>
              </a:rPr>
              <a:t>我们来制作一个会说话的植物吧，在制作过程中，你可能会需要了解某些相关知识，你可以阅读下面材料，也可以自己去查看相关书籍。</a:t>
            </a:r>
            <a:endParaRPr lang="zh-CN" altLang="en-US">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相关传感器介绍</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5080635" y="1936750"/>
            <a:ext cx="6635750" cy="42462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sym typeface="+mn-ea"/>
              </a:rPr>
              <a:t>能够感知温度的开关，当温度达到或高于指定的温度（可以通过电位器来设定温度条件），</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开关会处于闭合状态；否则开关断开。</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使用方法：</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）将电源模块</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热敏传感器</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灯拼好。</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）将电源模块接好电池，打开电源模块开关。</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）调节热敏传感器的电位器，直到</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灯亮与暗的临界点。</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）用手握住热敏模块，过段时间后</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灯亮；松开手，过段时间后，灯慢慢的变暗（也可</a:t>
            </a:r>
            <a:endParaRPr lang="zh-CN" altLang="en-US"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sym typeface="+mn-ea"/>
              </a:rPr>
              <a:t>以放在热水和冷水中测试）。</a:t>
            </a:r>
            <a:endParaRPr lang="zh-CN" altLang="en-US">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5"/>
          <a:stretch>
            <a:fillRect/>
          </a:stretch>
        </p:blipFill>
        <p:spPr>
          <a:xfrm>
            <a:off x="589915" y="1477645"/>
            <a:ext cx="4068445" cy="4789805"/>
          </a:xfrm>
          <a:prstGeom prst="rect">
            <a:avLst/>
          </a:prstGeom>
        </p:spPr>
      </p:pic>
      <p:sp>
        <p:nvSpPr>
          <p:cNvPr id="5" name="文本框 4"/>
          <p:cNvSpPr txBox="1"/>
          <p:nvPr/>
        </p:nvSpPr>
        <p:spPr>
          <a:xfrm>
            <a:off x="5080635" y="1477645"/>
            <a:ext cx="1325880" cy="368300"/>
          </a:xfrm>
          <a:prstGeom prst="rect">
            <a:avLst/>
          </a:prstGeom>
          <a:noFill/>
        </p:spPr>
        <p:txBody>
          <a:bodyPr wrap="none" rtlCol="0" anchor="t">
            <a:spAutoFit/>
          </a:bodyPr>
          <a:lstStyle/>
          <a:p>
            <a:r>
              <a:rPr lang="zh-CN" altLang="en-US" b="1" dirty="0">
                <a:latin typeface="微软雅黑" panose="020B0503020204020204" charset="-122"/>
                <a:ea typeface="微软雅黑" panose="020B0503020204020204" charset="-122"/>
                <a:sym typeface="+mn-ea"/>
              </a:rPr>
              <a:t>热敏传感器</a:t>
            </a:r>
            <a:endParaRPr lang="zh-CN" altLang="en-US" b="1">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相关传感器介绍</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5080635" y="1936750"/>
            <a:ext cx="6635750" cy="3415030"/>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sym typeface="+mn-ea"/>
              </a:rPr>
              <a:t>对光线敏感，没有有亮光则接通电路，有亮光则断开电路，可以通过调节电位器来调节模块对光强的灵敏度。</a:t>
            </a:r>
          </a:p>
          <a:p>
            <a:pPr>
              <a:lnSpc>
                <a:spcPct val="150000"/>
              </a:lnSpc>
            </a:pPr>
            <a:r>
              <a:rPr lang="zh-CN" altLang="en-US" dirty="0">
                <a:latin typeface="微软雅黑" panose="020B0503020204020204" charset="-122"/>
                <a:ea typeface="微软雅黑" panose="020B0503020204020204" charset="-122"/>
                <a:sym typeface="+mn-ea"/>
              </a:rPr>
              <a:t>使用方法：</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）将电源模块</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光敏传感器</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灯拼好。</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）将电源模块接好电池，打开电源模块开关。</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）调节光敏传感器的电位器，直到</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灯亮与暗的临界点。</a:t>
            </a:r>
            <a:endParaRPr lang="zh-CN" altLang="en-US" dirty="0">
              <a:latin typeface="微软雅黑" panose="020B0503020204020204" charset="-122"/>
              <a:ea typeface="微软雅黑" panose="020B0503020204020204" charset="-122"/>
            </a:endParaRP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）用手挡住光敏模块，观察后面功能模块的变化。</a:t>
            </a:r>
            <a:endParaRPr lang="zh-CN" altLang="en-US" dirty="0">
              <a:latin typeface="微软雅黑" panose="020B0503020204020204" charset="-122"/>
              <a:ea typeface="微软雅黑" panose="020B0503020204020204" charset="-122"/>
            </a:endParaRPr>
          </a:p>
          <a:p>
            <a:pPr>
              <a:lnSpc>
                <a:spcPct val="150000"/>
              </a:lnSpc>
            </a:pPr>
            <a:endParaRPr lang="zh-CN" altLang="en-US">
              <a:latin typeface="微软雅黑" panose="020B0503020204020204" charset="-122"/>
              <a:ea typeface="微软雅黑" panose="020B0503020204020204" charset="-122"/>
            </a:endParaRPr>
          </a:p>
        </p:txBody>
      </p:sp>
      <p:sp>
        <p:nvSpPr>
          <p:cNvPr id="5" name="文本框 4"/>
          <p:cNvSpPr txBox="1"/>
          <p:nvPr/>
        </p:nvSpPr>
        <p:spPr>
          <a:xfrm>
            <a:off x="5080635" y="1477645"/>
            <a:ext cx="1325880" cy="368300"/>
          </a:xfrm>
          <a:prstGeom prst="rect">
            <a:avLst/>
          </a:prstGeom>
          <a:noFill/>
        </p:spPr>
        <p:txBody>
          <a:bodyPr wrap="none" rtlCol="0" anchor="t">
            <a:spAutoFit/>
          </a:bodyPr>
          <a:lstStyle/>
          <a:p>
            <a:pPr algn="l"/>
            <a:r>
              <a:rPr lang="zh-CN" altLang="en-US" b="1" dirty="0">
                <a:latin typeface="微软雅黑" panose="020B0503020204020204" charset="-122"/>
                <a:ea typeface="微软雅黑" panose="020B0503020204020204" charset="-122"/>
                <a:sym typeface="+mn-ea"/>
              </a:rPr>
              <a:t>光敏传感器</a:t>
            </a:r>
            <a:endParaRPr lang="zh-CN" altLang="en-US" b="1">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5"/>
          <a:srcRect r="16126"/>
          <a:stretch>
            <a:fillRect/>
          </a:stretch>
        </p:blipFill>
        <p:spPr>
          <a:xfrm>
            <a:off x="648970" y="1798955"/>
            <a:ext cx="3874135" cy="2066925"/>
          </a:xfrm>
          <a:prstGeom prst="rect">
            <a:avLst/>
          </a:prstGeom>
        </p:spPr>
      </p:pic>
      <p:pic>
        <p:nvPicPr>
          <p:cNvPr id="7" name="图片 6"/>
          <p:cNvPicPr>
            <a:picLocks noChangeAspect="1"/>
          </p:cNvPicPr>
          <p:nvPr/>
        </p:nvPicPr>
        <p:blipFill>
          <a:blip r:embed="rId6"/>
          <a:stretch>
            <a:fillRect/>
          </a:stretch>
        </p:blipFill>
        <p:spPr>
          <a:xfrm>
            <a:off x="649605" y="3865880"/>
            <a:ext cx="3873500" cy="219773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1_19*i*2"/>
  <p:tag name="KSO_WM_TEMPLATE_CATEGORY" val="custom"/>
  <p:tag name="KSO_WM_TEMPLATE_INDEX" val="160471"/>
  <p:tag name="KSO_WM_UNIT_INDEX" val="2"/>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1_19*i*1"/>
  <p:tag name="KSO_WM_TEMPLATE_CATEGORY" val="custom"/>
  <p:tag name="KSO_WM_TEMPLATE_INDEX" val="160471"/>
  <p:tag name="KSO_WM_UNIT_INDEX" val="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7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9、12、16、19、25、28、29、30"/>
  <p:tag name="KSO_WM_TEMPLATE_CATEGORY" val="custom"/>
  <p:tag name="KSO_WM_TEMPLATE_INDEX" val="160471"/>
  <p:tag name="KSO_WM_SLIDE_ID" val="custom160471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b"/>
  <p:tag name="KSO_WM_UNIT_INDEX" val="1"/>
  <p:tag name="KSO_WM_UNIT_ID" val="custom160471_1*b*1"/>
  <p:tag name="KSO_WM_UNIT_CLEAR" val="1"/>
  <p:tag name="KSO_WM_UNIT_LAYERLEVEL" val="1"/>
  <p:tag name="KSO_WM_UNIT_VALUE" val="78"/>
  <p:tag name="KSO_WM_UNIT_ISCONTENTSTITLE" val="0"/>
  <p:tag name="KSO_WM_UNIT_HIGHLIGHT" val="0"/>
  <p:tag name="KSO_WM_UNIT_COMPATIBLE" val="0"/>
  <p:tag name="KSO_WM_UNIT_PRESET_TEXT_INDEX" val="4"/>
  <p:tag name="KSO_WM_UNIT_PRESET_TEXT_LEN" val="57"/>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9"/>
  <p:tag name="KSO_WM_SLIDE_INDEX" val="19"/>
  <p:tag name="KSO_WM_SLIDE_ITEM_CNT" val="2"/>
  <p:tag name="KSO_WM_SLIDE_LAYOUT" val="a_f_d"/>
  <p:tag name="KSO_WM_SLIDE_LAYOUT_CNT" val="1_1_1"/>
  <p:tag name="KSO_WM_SLIDE_TYPE" val="text"/>
  <p:tag name="KSO_WM_BEAUTIFY_FLAG" val="#wm#"/>
  <p:tag name="KSO_WM_TAG_VERSION" val="1.0"/>
  <p:tag name="KSO_WM_SLIDE_POSITION" val="250*45"/>
  <p:tag name="KSO_WM_SLIDE_SIZE" val="579*469"/>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9*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A000120140530A99PPBG">
  <a:themeElements>
    <a:clrScheme name="160192.192">
      <a:dk1>
        <a:srgbClr val="3F3F3F"/>
      </a:dk1>
      <a:lt1>
        <a:sysClr val="window" lastClr="FFFFFF"/>
      </a:lt1>
      <a:dk2>
        <a:srgbClr val="3F3F3F"/>
      </a:dk2>
      <a:lt2>
        <a:srgbClr val="FFFFFF"/>
      </a:lt2>
      <a:accent1>
        <a:srgbClr val="34C5D4"/>
      </a:accent1>
      <a:accent2>
        <a:srgbClr val="5BDBB3"/>
      </a:accent2>
      <a:accent3>
        <a:srgbClr val="D0DA71"/>
      </a:accent3>
      <a:accent4>
        <a:srgbClr val="FCE066"/>
      </a:accent4>
      <a:accent5>
        <a:srgbClr val="3DB195"/>
      </a:accent5>
      <a:accent6>
        <a:srgbClr val="FFC000"/>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1124</Words>
  <Application>Microsoft Office PowerPoint</Application>
  <PresentationFormat>宽屏</PresentationFormat>
  <Paragraphs>108</Paragraphs>
  <Slides>15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黑体</vt:lpstr>
      <vt:lpstr>宋体</vt:lpstr>
      <vt:lpstr>微软雅黑</vt:lpstr>
      <vt:lpstr>Arial</vt:lpstr>
      <vt:lpstr>Calibri</vt:lpstr>
      <vt:lpstr>Wingdings</vt:lpstr>
      <vt:lpstr>A000120140530A99PPBG</vt:lpstr>
      <vt:lpstr>植物心语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qyd</dc:creator>
  <cp:lastModifiedBy>WJ</cp:lastModifiedBy>
  <cp:revision>35</cp:revision>
  <dcterms:created xsi:type="dcterms:W3CDTF">2017-08-01T11:37:00Z</dcterms:created>
  <dcterms:modified xsi:type="dcterms:W3CDTF">2017-08-04T01:48:18Z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