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3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7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328" r:id="rId3"/>
    <p:sldId id="329" r:id="rId4"/>
    <p:sldId id="324" r:id="rId5"/>
    <p:sldId id="331" r:id="rId6"/>
    <p:sldId id="330" r:id="rId7"/>
    <p:sldId id="332" r:id="rId8"/>
    <p:sldId id="286" r:id="rId9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D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52CC4-0F86-4DA3-A0E3-AF0231C1B1C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EDC4B-4ED3-4449-8EEB-E36305BC7BB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7528" y="1318921"/>
            <a:ext cx="10196945" cy="1900093"/>
          </a:xfrm>
        </p:spPr>
        <p:txBody>
          <a:bodyPr anchor="b">
            <a:normAutofit/>
          </a:bodyPr>
          <a:lstStyle>
            <a:lvl1pPr algn="ctr">
              <a:defRPr sz="60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7528" y="3373436"/>
            <a:ext cx="10196945" cy="762144"/>
          </a:xfr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13D0CE79-49FB-443D-BEF8-6B709DE8FD0C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838201" y="571503"/>
            <a:ext cx="105156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068080" y="1199399"/>
            <a:ext cx="8055841" cy="4459202"/>
            <a:chOff x="1670050" y="1812925"/>
            <a:chExt cx="5678488" cy="3143250"/>
          </a:xfrm>
        </p:grpSpPr>
        <p:sp>
          <p:nvSpPr>
            <p:cNvPr id="14" name="任意多边形 9"/>
            <p:cNvSpPr/>
            <p:nvPr/>
          </p:nvSpPr>
          <p:spPr bwMode="auto">
            <a:xfrm>
              <a:off x="1706563" y="4194175"/>
              <a:ext cx="720725" cy="750888"/>
            </a:xfrm>
            <a:custGeom>
              <a:avLst/>
              <a:gdLst>
                <a:gd name="T0" fmla="*/ 0 w 952500"/>
                <a:gd name="T1" fmla="*/ 0 h 1054100"/>
                <a:gd name="T2" fmla="*/ 218139 w 952500"/>
                <a:gd name="T3" fmla="*/ 534895 h 1054100"/>
                <a:gd name="T4" fmla="*/ 545349 w 952500"/>
                <a:gd name="T5" fmla="*/ 451116 h 1054100"/>
                <a:gd name="T6" fmla="*/ 0 w 952500"/>
                <a:gd name="T7" fmla="*/ 0 h 1054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52500" h="1054100">
                  <a:moveTo>
                    <a:pt x="0" y="0"/>
                  </a:moveTo>
                  <a:lnTo>
                    <a:pt x="381000" y="1054100"/>
                  </a:lnTo>
                  <a:lnTo>
                    <a:pt x="952500" y="889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5" name="任意多边形 10"/>
            <p:cNvSpPr/>
            <p:nvPr/>
          </p:nvSpPr>
          <p:spPr bwMode="auto">
            <a:xfrm>
              <a:off x="1670050" y="1901825"/>
              <a:ext cx="5397500" cy="2908300"/>
            </a:xfrm>
            <a:custGeom>
              <a:avLst/>
              <a:gdLst>
                <a:gd name="T0" fmla="*/ 0 w 5397138"/>
                <a:gd name="T1" fmla="*/ 0 h 2908300"/>
                <a:gd name="T2" fmla="*/ 5397862 w 5397138"/>
                <a:gd name="T3" fmla="*/ 540657 h 2908300"/>
                <a:gd name="T4" fmla="*/ 4852050 w 5397138"/>
                <a:gd name="T5" fmla="*/ 2654300 h 2908300"/>
                <a:gd name="T6" fmla="*/ 838312 w 5397138"/>
                <a:gd name="T7" fmla="*/ 2908300 h 2908300"/>
                <a:gd name="T8" fmla="*/ 0 w 5397138"/>
                <a:gd name="T9" fmla="*/ 0 h 29083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97138" h="2908300">
                  <a:moveTo>
                    <a:pt x="0" y="0"/>
                  </a:moveTo>
                  <a:lnTo>
                    <a:pt x="5397138" y="540657"/>
                  </a:lnTo>
                  <a:lnTo>
                    <a:pt x="4851400" y="2654300"/>
                  </a:lnTo>
                  <a:lnTo>
                    <a:pt x="838200" y="29083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  <a:alpha val="76077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6" name="任意多边形 11"/>
            <p:cNvSpPr/>
            <p:nvPr/>
          </p:nvSpPr>
          <p:spPr bwMode="auto">
            <a:xfrm>
              <a:off x="2146300" y="1812925"/>
              <a:ext cx="5202238" cy="2806700"/>
            </a:xfrm>
            <a:custGeom>
              <a:avLst/>
              <a:gdLst>
                <a:gd name="T0" fmla="*/ 0 w 5202646"/>
                <a:gd name="T1" fmla="*/ 622178 h 2806338"/>
                <a:gd name="T2" fmla="*/ 5201422 w 5202646"/>
                <a:gd name="T3" fmla="*/ 0 h 2806338"/>
                <a:gd name="T4" fmla="*/ 4101134 w 5202646"/>
                <a:gd name="T5" fmla="*/ 2693079 h 2806338"/>
                <a:gd name="T6" fmla="*/ 368213 w 5202646"/>
                <a:gd name="T7" fmla="*/ 2807424 h 2806338"/>
                <a:gd name="T8" fmla="*/ 0 w 5202646"/>
                <a:gd name="T9" fmla="*/ 622178 h 28063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202646" h="2806338">
                  <a:moveTo>
                    <a:pt x="0" y="621938"/>
                  </a:moveTo>
                  <a:lnTo>
                    <a:pt x="5202646" y="0"/>
                  </a:lnTo>
                  <a:lnTo>
                    <a:pt x="4102100" y="2692038"/>
                  </a:lnTo>
                  <a:lnTo>
                    <a:pt x="368300" y="2806338"/>
                  </a:lnTo>
                  <a:lnTo>
                    <a:pt x="0" y="621938"/>
                  </a:lnTo>
                  <a:close/>
                </a:path>
              </a:pathLst>
            </a:custGeom>
            <a:solidFill>
              <a:schemeClr val="accent1">
                <a:alpha val="76077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anchor="ctr">
              <a:normAutofit/>
            </a:bodyPr>
            <a:lstStyle/>
            <a:p>
              <a:endParaRPr lang="zh-CN" altLang="en-US"/>
            </a:p>
          </p:txBody>
        </p:sp>
        <p:sp>
          <p:nvSpPr>
            <p:cNvPr id="17" name="任意多边形 12"/>
            <p:cNvSpPr/>
            <p:nvPr/>
          </p:nvSpPr>
          <p:spPr bwMode="auto">
            <a:xfrm>
              <a:off x="6873875" y="4010025"/>
              <a:ext cx="442913" cy="558800"/>
            </a:xfrm>
            <a:custGeom>
              <a:avLst/>
              <a:gdLst>
                <a:gd name="T0" fmla="*/ 0 w 292100"/>
                <a:gd name="T1" fmla="*/ 29236 h 368300"/>
                <a:gd name="T2" fmla="*/ 671592 w 292100"/>
                <a:gd name="T3" fmla="*/ 0 h 368300"/>
                <a:gd name="T4" fmla="*/ 175199 w 292100"/>
                <a:gd name="T5" fmla="*/ 847834 h 368300"/>
                <a:gd name="T6" fmla="*/ 0 w 292100"/>
                <a:gd name="T7" fmla="*/ 29236 h 368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92100" h="368300">
                  <a:moveTo>
                    <a:pt x="0" y="12700"/>
                  </a:moveTo>
                  <a:lnTo>
                    <a:pt x="292100" y="0"/>
                  </a:lnTo>
                  <a:lnTo>
                    <a:pt x="76200" y="36830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18" name="任意多边形 13"/>
            <p:cNvSpPr/>
            <p:nvPr/>
          </p:nvSpPr>
          <p:spPr bwMode="auto">
            <a:xfrm>
              <a:off x="6153150" y="4670425"/>
              <a:ext cx="809625" cy="285750"/>
            </a:xfrm>
            <a:custGeom>
              <a:avLst/>
              <a:gdLst>
                <a:gd name="T0" fmla="*/ 0 w 647700"/>
                <a:gd name="T1" fmla="*/ 79375 h 228600"/>
                <a:gd name="T2" fmla="*/ 1012031 w 647700"/>
                <a:gd name="T3" fmla="*/ 0 h 228600"/>
                <a:gd name="T4" fmla="*/ 99219 w 647700"/>
                <a:gd name="T5" fmla="*/ 357188 h 228600"/>
                <a:gd name="T6" fmla="*/ 0 w 647700"/>
                <a:gd name="T7" fmla="*/ 79375 h 228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647700" h="228600">
                  <a:moveTo>
                    <a:pt x="0" y="50800"/>
                  </a:moveTo>
                  <a:lnTo>
                    <a:pt x="647700" y="0"/>
                  </a:lnTo>
                  <a:lnTo>
                    <a:pt x="63500" y="2286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wrap="square" anchor="ctr">
              <a:normAutofit/>
            </a:bodyPr>
            <a:lstStyle/>
            <a:p>
              <a:pPr>
                <a:defRPr/>
              </a:pPr>
              <a:endParaRPr lang="zh-CN" altLang="en-US"/>
            </a:p>
          </p:txBody>
        </p:sp>
        <p:cxnSp>
          <p:nvCxnSpPr>
            <p:cNvPr id="19" name="直接连接符 18"/>
            <p:cNvCxnSpPr/>
            <p:nvPr/>
          </p:nvCxnSpPr>
          <p:spPr>
            <a:xfrm>
              <a:off x="2642400" y="2688031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2642400" y="3267306"/>
              <a:ext cx="38628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7514" y="2462281"/>
            <a:ext cx="5479998" cy="800389"/>
          </a:xfrm>
        </p:spPr>
        <p:txBody>
          <a:bodyPr anchor="ctr" anchorCtr="0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6001" y="3514673"/>
            <a:ext cx="5479998" cy="7600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69720"/>
            <a:ext cx="5181600" cy="4607243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8507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8985"/>
            <a:ext cx="5157787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8507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8985"/>
            <a:ext cx="5183188" cy="368458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 rot="19620000">
            <a:off x="3077401" y="1810667"/>
            <a:ext cx="5940624" cy="1346606"/>
          </a:xfrm>
        </p:spPr>
        <p:txBody>
          <a:bodyPr>
            <a:normAutofit/>
          </a:bodyPr>
          <a:lstStyle>
            <a:lvl1pPr algn="ctr">
              <a:defRPr sz="8000"/>
            </a:lvl1pPr>
          </a:lstStyle>
          <a:p>
            <a:r>
              <a:rPr lang="zh-CN" altLang="en-US" dirty="0"/>
              <a:t>编辑标题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1B3D3-CF9D-4615-8F0E-2797DCC3CC0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ED3D3-A6B4-4DCE-A49E-6372A084DAFB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-30866" y="2579832"/>
            <a:ext cx="4501265" cy="317302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任意多边形 11"/>
          <p:cNvSpPr/>
          <p:nvPr/>
        </p:nvSpPr>
        <p:spPr>
          <a:xfrm rot="3430120">
            <a:off x="5431325" y="-1763862"/>
            <a:ext cx="395355" cy="6976862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37331"/>
              <a:gd name="connsiteY0-2" fmla="*/ 407823 h 4872799"/>
              <a:gd name="connsiteX1-3" fmla="*/ 337331 w 337331"/>
              <a:gd name="connsiteY1-4" fmla="*/ 0 h 4872799"/>
              <a:gd name="connsiteX2-5" fmla="*/ 337331 w 337331"/>
              <a:gd name="connsiteY2-6" fmla="*/ 4872799 h 4872799"/>
              <a:gd name="connsiteX3-7" fmla="*/ 9200 w 337331"/>
              <a:gd name="connsiteY3-8" fmla="*/ 4661079 h 4872799"/>
              <a:gd name="connsiteX4" fmla="*/ 0 w 337331"/>
              <a:gd name="connsiteY4" fmla="*/ 407823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37331" h="4872799">
                <a:moveTo>
                  <a:pt x="0" y="407823"/>
                </a:moveTo>
                <a:lnTo>
                  <a:pt x="337331" y="0"/>
                </a:lnTo>
                <a:lnTo>
                  <a:pt x="337331" y="4872799"/>
                </a:lnTo>
                <a:lnTo>
                  <a:pt x="9200" y="4661079"/>
                </a:lnTo>
                <a:cubicBezTo>
                  <a:pt x="9200" y="3276902"/>
                  <a:pt x="0" y="1792000"/>
                  <a:pt x="0" y="40782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9048750" y="2362202"/>
            <a:ext cx="3143250" cy="2208213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任意多边形 12"/>
          <p:cNvSpPr/>
          <p:nvPr/>
        </p:nvSpPr>
        <p:spPr>
          <a:xfrm rot="3430120" flipH="1" flipV="1">
            <a:off x="8608333" y="2131412"/>
            <a:ext cx="288000" cy="5400000"/>
          </a:xfrm>
          <a:custGeom>
            <a:avLst/>
            <a:gdLst>
              <a:gd name="connsiteX0" fmla="*/ 0 w 328131"/>
              <a:gd name="connsiteY0" fmla="*/ 508549 h 4872799"/>
              <a:gd name="connsiteX1" fmla="*/ 328131 w 328131"/>
              <a:gd name="connsiteY1" fmla="*/ 0 h 4872799"/>
              <a:gd name="connsiteX2" fmla="*/ 328131 w 328131"/>
              <a:gd name="connsiteY2" fmla="*/ 4872799 h 4872799"/>
              <a:gd name="connsiteX3" fmla="*/ 0 w 328131"/>
              <a:gd name="connsiteY3" fmla="*/ 4661079 h 4872799"/>
              <a:gd name="connsiteX0-1" fmla="*/ 0 w 359283"/>
              <a:gd name="connsiteY0-2" fmla="*/ 406295 h 4872799"/>
              <a:gd name="connsiteX1-3" fmla="*/ 359283 w 359283"/>
              <a:gd name="connsiteY1-4" fmla="*/ 0 h 4872799"/>
              <a:gd name="connsiteX2-5" fmla="*/ 359283 w 359283"/>
              <a:gd name="connsiteY2-6" fmla="*/ 4872799 h 4872799"/>
              <a:gd name="connsiteX3-7" fmla="*/ 31152 w 359283"/>
              <a:gd name="connsiteY3-8" fmla="*/ 4661079 h 4872799"/>
              <a:gd name="connsiteX4" fmla="*/ 0 w 359283"/>
              <a:gd name="connsiteY4" fmla="*/ 406295 h 48727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" y="connsiteY4"/>
              </a:cxn>
            </a:cxnLst>
            <a:rect l="l" t="t" r="r" b="b"/>
            <a:pathLst>
              <a:path w="359283" h="4872799">
                <a:moveTo>
                  <a:pt x="0" y="406295"/>
                </a:moveTo>
                <a:lnTo>
                  <a:pt x="359283" y="0"/>
                </a:lnTo>
                <a:lnTo>
                  <a:pt x="359283" y="4872799"/>
                </a:lnTo>
                <a:lnTo>
                  <a:pt x="31152" y="4661079"/>
                </a:lnTo>
                <a:cubicBezTo>
                  <a:pt x="31152" y="3276902"/>
                  <a:pt x="0" y="1790472"/>
                  <a:pt x="0" y="40629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" name="内容占位符 19"/>
          <p:cNvSpPr>
            <a:spLocks noGrp="1"/>
          </p:cNvSpPr>
          <p:nvPr>
            <p:ph sz="quarter" idx="13" hasCustomPrompt="1"/>
          </p:nvPr>
        </p:nvSpPr>
        <p:spPr>
          <a:xfrm rot="19620000">
            <a:off x="5759240" y="3953419"/>
            <a:ext cx="3686562" cy="1300758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添加副标题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6440" y="365125"/>
            <a:ext cx="173736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4582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036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539240"/>
            <a:ext cx="10515600" cy="4637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EC1-6C0E-4708-992B-753B8D8202EE}" type="datetimeFigureOut">
              <a:rPr lang="zh-CN" altLang="en-US" smtClean="0"/>
              <a:t>2017/8/5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E57A9-CA8D-4ADE-8D70-425D8DAAC44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¤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zh-CN" altLang="en-US"/>
              <a:t>眼睛的小帮手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dirty="0">
                <a:solidFill>
                  <a:schemeClr val="accent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——红外测距传感器的基础应用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3716020" y="1605280"/>
            <a:ext cx="499110" cy="3975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</a:p>
        </p:txBody>
      </p:sp>
      <p:sp>
        <p:nvSpPr>
          <p:cNvPr id="9" name="矩形 8"/>
          <p:cNvSpPr/>
          <p:nvPr>
            <p:custDataLst>
              <p:tags r:id="rId3"/>
            </p:custDataLst>
          </p:nvPr>
        </p:nvSpPr>
        <p:spPr>
          <a:xfrm>
            <a:off x="4394200" y="1519555"/>
            <a:ext cx="4116705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活动项目背景</a:t>
            </a: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3716020" y="2520950"/>
            <a:ext cx="499110" cy="39814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</a:p>
        </p:txBody>
      </p:sp>
      <p:sp>
        <p:nvSpPr>
          <p:cNvPr id="13" name="矩形 12"/>
          <p:cNvSpPr/>
          <p:nvPr>
            <p:custDataLst>
              <p:tags r:id="rId5"/>
            </p:custDataLst>
          </p:nvPr>
        </p:nvSpPr>
        <p:spPr>
          <a:xfrm>
            <a:off x="4394200" y="2436495"/>
            <a:ext cx="4116705" cy="56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活动项目介绍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6"/>
            </p:custDataLst>
          </p:nvPr>
        </p:nvSpPr>
        <p:spPr>
          <a:xfrm>
            <a:off x="3716020" y="3448685"/>
            <a:ext cx="499110" cy="39878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4394200" y="3362960"/>
            <a:ext cx="4116705" cy="5702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动手实验</a:t>
            </a:r>
          </a:p>
        </p:txBody>
      </p:sp>
      <p:sp>
        <p:nvSpPr>
          <p:cNvPr id="18" name="文本框 17"/>
          <p:cNvSpPr txBox="1"/>
          <p:nvPr>
            <p:custDataLst>
              <p:tags r:id="rId8"/>
            </p:custDataLst>
          </p:nvPr>
        </p:nvSpPr>
        <p:spPr>
          <a:xfrm>
            <a:off x="3716020" y="4385945"/>
            <a:ext cx="499110" cy="398145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04</a:t>
            </a:r>
          </a:p>
        </p:txBody>
      </p:sp>
      <p:sp>
        <p:nvSpPr>
          <p:cNvPr id="19" name="矩形 18"/>
          <p:cNvSpPr/>
          <p:nvPr>
            <p:custDataLst>
              <p:tags r:id="rId9"/>
            </p:custDataLst>
          </p:nvPr>
        </p:nvSpPr>
        <p:spPr>
          <a:xfrm>
            <a:off x="4394200" y="4301490"/>
            <a:ext cx="4116705" cy="56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拓展延伸</a:t>
            </a:r>
            <a:endParaRPr lang="zh-CN" altLang="en-US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>
            <p:custDataLst>
              <p:tags r:id="rId10"/>
            </p:custDataLst>
          </p:nvPr>
        </p:nvSpPr>
        <p:spPr>
          <a:xfrm>
            <a:off x="3716020" y="5302885"/>
            <a:ext cx="499110" cy="397510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05</a:t>
            </a:r>
          </a:p>
        </p:txBody>
      </p:sp>
      <p:sp>
        <p:nvSpPr>
          <p:cNvPr id="22" name="矩形 21"/>
          <p:cNvSpPr/>
          <p:nvPr>
            <p:custDataLst>
              <p:tags r:id="rId11"/>
            </p:custDataLst>
          </p:nvPr>
        </p:nvSpPr>
        <p:spPr>
          <a:xfrm>
            <a:off x="4394200" y="5217160"/>
            <a:ext cx="4116705" cy="568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rm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总结交流</a:t>
            </a:r>
          </a:p>
        </p:txBody>
      </p:sp>
      <p:sp>
        <p:nvSpPr>
          <p:cNvPr id="23" name="文本框 22"/>
          <p:cNvSpPr txBox="1"/>
          <p:nvPr>
            <p:custDataLst>
              <p:tags r:id="rId12"/>
            </p:custDataLst>
          </p:nvPr>
        </p:nvSpPr>
        <p:spPr>
          <a:xfrm>
            <a:off x="4584700" y="391149"/>
            <a:ext cx="3022600" cy="81253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目录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活动项目背景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23265" y="1610995"/>
            <a:ext cx="656209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眼睛是心灵的窗户，我们都希望拥有明亮的眼睛。然而，很大一部分青少年不正确的用眼习惯，如看书时眼睛与课本距离过近等，导致青少年近视人数在不断上升，不得不在心灵的窗户加上了玻璃，大中小学的教室里都是一片“玻光”。为了预防近视，纠正错误的用眼习惯，让心灵的窗户更加明亮，我们来学习如何做一个防近视台灯吧。</a:t>
            </a:r>
          </a:p>
          <a:p>
            <a:pPr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5575" y="1482725"/>
            <a:ext cx="3768090" cy="409448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7151370" cy="3830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基础项目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任务名称：简易录音机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具体要求：利用录放模块，制作可以录制声音，并且播放出来的简易录音机。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元器件列表：电源模块/4.5V电池盒、红外测距、LED灯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1）将电源模块+红外测距+LED灯拼好。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3）在探头前挥手，看有什么现象发生。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2590" y="2424430"/>
            <a:ext cx="3475990" cy="2187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6645" y="662305"/>
            <a:ext cx="4101465" cy="5193030"/>
          </a:xfrm>
          <a:prstGeom prst="rect">
            <a:avLst/>
          </a:prstGeom>
        </p:spPr>
      </p:pic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活动项目介绍</a:t>
            </a:r>
            <a:endParaRPr lang="zh-CN" altLang="en-US" sz="2400" b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3900" y="1377950"/>
            <a:ext cx="10285730" cy="4477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进阶项目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任务名称：防近视台灯</a:t>
            </a: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具体要求：在人过于靠近台灯时，台灯熄灭。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</a:rPr>
              <a:t>元器件列表：电源模块/4.5V电池盒、钮子开关、外测距、“非”门、LED灯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使用方法：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1）按照电源+按钮开关+非模块+LED灯的顺序拼好。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2）将电源模块接好电池，打开电源模块开关。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3）打开电源，在没有按下按钮的状态下LED等就亮了，这就是输入为低电平，输出为高电平。</a:t>
            </a:r>
          </a:p>
          <a:p>
            <a:pPr>
              <a:lnSpc>
                <a:spcPct val="15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sym typeface="+mn-ea"/>
              </a:rPr>
              <a:t>4）按下按钮，观察LED灯的状态。</a:t>
            </a:r>
          </a:p>
          <a:p>
            <a:pPr>
              <a:lnSpc>
                <a:spcPct val="150000"/>
              </a:lnSpc>
            </a:pPr>
            <a:r>
              <a:rPr lang="zh-CN" altLang="en-US" sz="140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可以实现逻辑运算中的“非”运算，反转输入的信号，即输入为高电平，输出为低电平，反之亦然。（注：“非”门模块默认的输出为高电平。）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试验介绍</a:t>
            </a:r>
            <a:r>
              <a:rPr lang="en-US" altLang="zh-CN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400" b="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实现原理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5700" y="1960245"/>
            <a:ext cx="5200015" cy="2847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610" y="4807585"/>
            <a:ext cx="5418455" cy="120967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23900" y="2099945"/>
            <a:ext cx="551180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、使用方形梁288-2个、方形梁144-2个、方形梁108-2个、方形梁48-2个、齿轴2个、齿座2个搭建人走灯灭的基本框架。</a:t>
            </a:r>
          </a:p>
          <a:p>
            <a:pPr>
              <a:lnSpc>
                <a:spcPct val="150000"/>
              </a:lnSpc>
            </a:pPr>
            <a:endParaRPr lang="zh-CN" altLang="en-US">
              <a:solidFill>
                <a:schemeClr val="tx2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>
                <a:solidFill>
                  <a:schemeClr val="tx2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2、根据人走灯灭电路示意图连接电路。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拓展延伸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89940" y="1722755"/>
            <a:ext cx="10611485" cy="1337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什么是近视眼？</a:t>
            </a:r>
          </a:p>
          <a:p>
            <a:pPr>
              <a:lnSpc>
                <a:spcPct val="150000"/>
              </a:lnSpc>
            </a:pPr>
            <a:endParaRPr lang="zh-CN" altLang="en-US" b="1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</a:rPr>
              <a:t>近视眼的形成原因？      </a:t>
            </a:r>
          </a:p>
        </p:txBody>
      </p:sp>
      <p:pic>
        <p:nvPicPr>
          <p:cNvPr id="11" name="图片 10" descr="timg (7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0" y="4115435"/>
            <a:ext cx="3329940" cy="21964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060" y="2882900"/>
            <a:ext cx="6171565" cy="30568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rcRect t="13729" b="16174"/>
          <a:stretch>
            <a:fillRect/>
          </a:stretch>
        </p:blipFill>
        <p:spPr>
          <a:xfrm>
            <a:off x="4899660" y="625475"/>
            <a:ext cx="5714365" cy="19291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515494" y="372769"/>
            <a:ext cx="7359880" cy="69959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 eaLnBrk="1" latinLnBrk="0" hangingPunct="1">
              <a:lnSpc>
                <a:spcPct val="90000"/>
              </a:lnSpc>
              <a:buNone/>
              <a:defRPr sz="3200" b="1" i="0" baseline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r>
              <a:rPr lang="zh-CN" altLang="en-US" sz="3600" dirty="0">
                <a:latin typeface="微软雅黑" panose="020B0503020204020204" charset="-122"/>
                <a:ea typeface="微软雅黑" panose="020B0503020204020204" charset="-122"/>
              </a:rPr>
              <a:t>总结交流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14085" y="2150745"/>
            <a:ext cx="428688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、学生展示小组所设计和模型。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、说明设计理由，测试效果，看看效果如何，是否遇到了什么问题？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、你有什么新颖的设计吗？</a:t>
            </a: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 descr="timg (8)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365" y="1873250"/>
            <a:ext cx="4770755" cy="311213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2_1"/>
  <p:tag name="KSO_WM_UNIT_ID" val="custom160471_10*l_h_f*1_2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3"/>
  <p:tag name="KSO_WM_UNIT_ID" val="custom160471_10*l_i*1_3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3_1"/>
  <p:tag name="KSO_WM_UNIT_ID" val="custom160471_10*l_h_f*1_3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4"/>
  <p:tag name="KSO_WM_UNIT_ID" val="custom160471_10*l_i*1_4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4_1"/>
  <p:tag name="KSO_WM_UNIT_ID" val="custom160471_10*l_h_f*1_4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5"/>
  <p:tag name="KSO_WM_UNIT_ID" val="custom160471_10*l_i*1_5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5_1"/>
  <p:tag name="KSO_WM_UNIT_ID" val="custom160471_10*l_h_f*1_5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0*a*1"/>
  <p:tag name="KSO_WM_UNIT_CLEAR" val="1"/>
  <p:tag name="KSO_WM_UNIT_LAYERLEVEL" val="1"/>
  <p:tag name="KSO_WM_UNIT_ISCONTENTSTITLE" val="1"/>
  <p:tag name="KSO_WM_UNIT_VALUE" val="6"/>
  <p:tag name="KSO_WM_UNIT_HIGHLIGHT" val="0"/>
  <p:tag name="KSO_WM_UNIT_COMPATIBLE" val="0"/>
  <p:tag name="KSO_WM_UNIT_PRESET_TEXT" val="CONTENT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3"/>
  <p:tag name="KSO_WM_SLIDE_INDEX" val="13"/>
  <p:tag name="KSO_WM_SLIDE_ITEM_CNT" val="1"/>
  <p:tag name="KSO_WM_SLIDE_LAYOUT" val="a_l"/>
  <p:tag name="KSO_WM_SLIDE_LAYOUT_CNT" val="1_1"/>
  <p:tag name="KSO_WM_SLIDE_TYPE" val="text"/>
  <p:tag name="KSO_WM_BEAUTIFY_FLAG" val="#wm#"/>
  <p:tag name="KSO_WM_TAG_VERSION" val="1.0"/>
  <p:tag name="KSO_WM_SLIDE_POSITION" val="381*146"/>
  <p:tag name="KSO_WM_SLIDE_SIZE" val="243*284"/>
  <p:tag name="KSO_WM_DIAGRAM_GROUP_CODE" val="l1-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3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6、19、25、28、29、30"/>
  <p:tag name="KSO_WM_TEMPLATE_CATEGORY" val="custom"/>
  <p:tag name="KSO_WM_TEMPLATE_INDEX" val="160471"/>
  <p:tag name="KSO_WM_SLIDE_ID" val="custom160471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AG_VERSION" val="1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a"/>
  <p:tag name="KSO_WM_UNIT_INDEX" val="1"/>
  <p:tag name="KSO_WM_UNIT_ID" val="custom160471_1*a*1"/>
  <p:tag name="KSO_WM_UNIT_CLEAR" val="1"/>
  <p:tag name="KSO_WM_UNIT_LAYERLEVEL" val="1"/>
  <p:tag name="KSO_WM_UNIT_VALUE" val="2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b"/>
  <p:tag name="KSO_WM_UNIT_INDEX" val="1"/>
  <p:tag name="KSO_WM_UNIT_ID" val="custom160471_1*b*1"/>
  <p:tag name="KSO_WM_UNIT_CLEAR" val="1"/>
  <p:tag name="KSO_WM_UNIT_LAYERLEVEL" val="1"/>
  <p:tag name="KSO_WM_UNIT_VALUE" val="78"/>
  <p:tag name="KSO_WM_UNIT_ISCONTENTSTITLE" val="0"/>
  <p:tag name="KSO_WM_UNIT_HIGHLIGHT" val="0"/>
  <p:tag name="KSO_WM_UNIT_COMPATIBLE" val="0"/>
  <p:tag name="KSO_WM_UNIT_PRESET_TEXT_INDEX" val="4"/>
  <p:tag name="KSO_WM_UNIT_PRESET_TEXT_LEN" val="5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71"/>
  <p:tag name="KSO_WM_SLIDE_ID" val="custom160471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TAG_VERSION" val="1.0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1"/>
  <p:tag name="KSO_WM_UNIT_ID" val="custom160471_10*l_i*1_1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h_f"/>
  <p:tag name="KSO_WM_UNIT_INDEX" val="1_1_1"/>
  <p:tag name="KSO_WM_UNIT_ID" val="custom160471_10*l_h_f*1_1_1"/>
  <p:tag name="KSO_WM_UNIT_CLEAR" val="1"/>
  <p:tag name="KSO_WM_UNIT_LAYERLEVEL" val="1_1_1"/>
  <p:tag name="KSO_WM_UNIT_VALUE" val="21"/>
  <p:tag name="KSO_WM_UNIT_HIGHLIGHT" val="0"/>
  <p:tag name="KSO_WM_UNIT_COMPATIBLE" val="0"/>
  <p:tag name="KSO_WM_UNIT_PRESET_TEXT_INDEX" val="4"/>
  <p:tag name="KSO_WM_UNIT_PRESET_TEXT_LEN" val="40"/>
  <p:tag name="KSO_WM_DIAGRAM_GROUP_CODE" val="l1-1"/>
  <p:tag name="KSO_WM_UNIT_FILL_FORE_SCHEMECOLOR_INDEX" val="5"/>
  <p:tag name="KSO_WM_UNIT_FILL_TYPE" val="1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471"/>
  <p:tag name="KSO_WM_UNIT_TYPE" val="l_i"/>
  <p:tag name="KSO_WM_UNIT_INDEX" val="1_2"/>
  <p:tag name="KSO_WM_UNIT_ID" val="custom160471_10*l_i*1_2"/>
  <p:tag name="KSO_WM_UNIT_CLEAR" val="1"/>
  <p:tag name="KSO_WM_UNIT_LAYERLEVEL" val="1_1"/>
  <p:tag name="KSO_WM_DIAGRAM_GROUP_CODE" val="l1-1"/>
  <p:tag name="KSO_WM_UNIT_TEXT_FILL_FORE_SCHEMECOLOR_INDEX" val="5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A000120140530A99PPBG">
  <a:themeElements>
    <a:clrScheme name="160192.192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34C5D4"/>
      </a:accent1>
      <a:accent2>
        <a:srgbClr val="5BDBB3"/>
      </a:accent2>
      <a:accent3>
        <a:srgbClr val="D0DA71"/>
      </a:accent3>
      <a:accent4>
        <a:srgbClr val="FCE066"/>
      </a:accent4>
      <a:accent5>
        <a:srgbClr val="3DB195"/>
      </a:accent5>
      <a:accent6>
        <a:srgbClr val="FFC000"/>
      </a:accent6>
      <a:hlink>
        <a:srgbClr val="0070C0"/>
      </a:hlink>
      <a:folHlink>
        <a:srgbClr val="7F7F7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Microsoft Office PowerPoint</Application>
  <PresentationFormat>宽屏</PresentationFormat>
  <Paragraphs>56</Paragraphs>
  <Slides>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黑体</vt:lpstr>
      <vt:lpstr>宋体</vt:lpstr>
      <vt:lpstr>微软雅黑</vt:lpstr>
      <vt:lpstr>Arial</vt:lpstr>
      <vt:lpstr>Calibri</vt:lpstr>
      <vt:lpstr>Wingdings</vt:lpstr>
      <vt:lpstr>A000120140530A99PPBG</vt:lpstr>
      <vt:lpstr>眼睛的小帮手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qyd</dc:creator>
  <cp:lastModifiedBy>WJ</cp:lastModifiedBy>
  <cp:revision>10</cp:revision>
  <dcterms:created xsi:type="dcterms:W3CDTF">2017-08-01T11:37:00Z</dcterms:created>
  <dcterms:modified xsi:type="dcterms:W3CDTF">2017-08-05T06:44:32Z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2052-10.1.0.6690</vt:lpwstr>
  </property>
</Properties>
</file>